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7" r:id="rId4"/>
    <p:sldId id="258" r:id="rId5"/>
    <p:sldId id="259" r:id="rId6"/>
    <p:sldId id="262" r:id="rId7"/>
    <p:sldId id="260" r:id="rId8"/>
    <p:sldId id="268" r:id="rId9"/>
    <p:sldId id="261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1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385AE-13E2-4B17-967C-A003C204C289}" type="datetimeFigureOut">
              <a:rPr lang="en-US"/>
              <a:pPr>
                <a:defRPr/>
              </a:pPr>
              <a:t>8/20/2011</a:t>
            </a:fld>
            <a:endParaRPr lang="en-US"/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38D9533-6164-4B3E-8FE8-D86CC31FDB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37462-7AC3-47D5-B8C3-C5102F2F53D1}" type="datetimeFigureOut">
              <a:rPr lang="en-US"/>
              <a:pPr>
                <a:defRPr/>
              </a:pPr>
              <a:t>8/20/2011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24288-0C11-4C2E-90B9-893D4A1DE7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B5A3-CB84-4773-A781-888DB98763C6}" type="datetimeFigureOut">
              <a:rPr lang="en-US"/>
              <a:pPr>
                <a:defRPr/>
              </a:pPr>
              <a:t>8/20/2011</a:t>
            </a:fld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880146CF-1ECE-4F93-BA04-3922DE1BB4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0FEB5-378E-4697-B654-5F821548E744}" type="datetimeFigureOut">
              <a:rPr lang="en-US"/>
              <a:pPr>
                <a:defRPr/>
              </a:pPr>
              <a:t>8/20/2011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AA242-127E-4652-B259-F74156A0A4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B5D44-937D-409A-B3F1-F955AFC4464C}" type="datetimeFigureOut">
              <a:rPr lang="en-US"/>
              <a:pPr>
                <a:defRPr/>
              </a:pPr>
              <a:t>8/20/2011</a:t>
            </a:fld>
            <a:endParaRPr lang="en-US"/>
          </a:p>
        </p:txBody>
      </p:sp>
      <p:sp>
        <p:nvSpPr>
          <p:cNvPr id="19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A605F777-7CDC-4F0D-8F47-6FEDBEF14F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15106-C0D9-4101-AD12-7BC0B3301364}" type="datetimeFigureOut">
              <a:rPr lang="en-US"/>
              <a:pPr>
                <a:defRPr/>
              </a:pPr>
              <a:t>8/20/2011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DF85C2-9405-4B92-A2DB-E81F49361B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45CA1-80ED-44BE-842B-C526FC6D7A1A}" type="datetimeFigureOut">
              <a:rPr lang="en-US"/>
              <a:pPr>
                <a:defRPr/>
              </a:pPr>
              <a:t>8/20/2011</a:t>
            </a:fld>
            <a:endParaRPr lang="en-US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E22EB62-DB30-40EF-8017-A4C75A195B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DE35C69-81DD-4A4B-9C7E-1FEC98B894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83351-BB60-44E3-9825-2FA69A10F0BB}" type="datetimeFigureOut">
              <a:rPr lang="en-US"/>
              <a:pPr>
                <a:defRPr/>
              </a:pPr>
              <a:t>8/20/2011</a:t>
            </a:fld>
            <a:endParaRPr lang="en-US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BB2E0-40B7-4A09-A024-E1B76C223F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76DF4-AFA4-42F4-A803-B22F78450AEE}" type="datetimeFigureOut">
              <a:rPr lang="en-US"/>
              <a:pPr>
                <a:defRPr/>
              </a:pPr>
              <a:t>8/20/2011</a:t>
            </a:fld>
            <a:endParaRPr lang="en-US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A7391-EC4B-4A06-A1FC-7685ACD68779}" type="datetimeFigureOut">
              <a:rPr lang="en-US"/>
              <a:pPr>
                <a:defRPr/>
              </a:pPr>
              <a:t>8/20/2011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33536-E704-48FD-A42D-C145D25247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06D99-3BFD-4237-B1E0-2F089BA58C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B9555-675D-4552-B2AD-72B5F373B726}" type="datetimeFigureOut">
              <a:rPr lang="en-US"/>
              <a:pPr>
                <a:defRPr/>
              </a:pPr>
              <a:t>8/20/2011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B067D4-C641-46DE-AE61-B7ED8A93D544}" type="datetimeFigureOut">
              <a:rPr lang="en-US"/>
              <a:pPr>
                <a:defRPr/>
              </a:pPr>
              <a:t>8/20/2011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5C70E6-91ED-468F-A461-74443806E0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8" name="Title Placeholder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en-US" dirty="0"/>
          </a:p>
        </p:txBody>
      </p:sp>
      <p:sp>
        <p:nvSpPr>
          <p:cNvPr id="13315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Isopods</a:t>
            </a:r>
            <a:br>
              <a:rPr lang="en-US" smtClean="0"/>
            </a:br>
            <a:r>
              <a:rPr lang="en-US" smtClean="0"/>
              <a:t>AKA: Rolly-pollies</a:t>
            </a:r>
          </a:p>
        </p:txBody>
      </p:sp>
      <p:pic>
        <p:nvPicPr>
          <p:cNvPr id="13316" name="Picture 3" descr="isopod1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708275"/>
            <a:ext cx="14382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isopod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825" y="2852738"/>
            <a:ext cx="15621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5" descr="armadillidium_vulgare_800x60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050" y="2492375"/>
            <a:ext cx="4962525" cy="372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3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758825"/>
          </a:xfrm>
        </p:spPr>
        <p:txBody>
          <a:bodyPr/>
          <a:lstStyle/>
          <a:p>
            <a:r>
              <a:rPr lang="en-US" smtClean="0"/>
              <a:t>Natural History of Terrestrial Isopods</a:t>
            </a:r>
          </a:p>
        </p:txBody>
      </p:sp>
      <p:sp>
        <p:nvSpPr>
          <p:cNvPr id="14339" name="Content Placeholder 4"/>
          <p:cNvSpPr>
            <a:spLocks noGrp="1"/>
          </p:cNvSpPr>
          <p:nvPr>
            <p:ph sz="half" idx="1"/>
          </p:nvPr>
        </p:nvSpPr>
        <p:spPr>
          <a:xfrm>
            <a:off x="301625" y="1371600"/>
            <a:ext cx="4038600" cy="4681538"/>
          </a:xfrm>
        </p:spPr>
        <p:txBody>
          <a:bodyPr/>
          <a:lstStyle/>
          <a:p>
            <a:r>
              <a:rPr lang="en-US" smtClean="0"/>
              <a:t>Classification</a:t>
            </a:r>
          </a:p>
          <a:p>
            <a:r>
              <a:rPr lang="en-US" smtClean="0"/>
              <a:t>Kingdom: Animalia</a:t>
            </a:r>
          </a:p>
          <a:p>
            <a:r>
              <a:rPr lang="en-US" smtClean="0"/>
              <a:t>Phylum: Arthropoda</a:t>
            </a:r>
          </a:p>
          <a:p>
            <a:r>
              <a:rPr lang="en-US" smtClean="0"/>
              <a:t>Subphylum: Crustacea</a:t>
            </a:r>
          </a:p>
          <a:p>
            <a:r>
              <a:rPr lang="en-US" smtClean="0"/>
              <a:t>Class: Malacostraca</a:t>
            </a:r>
          </a:p>
          <a:p>
            <a:r>
              <a:rPr lang="en-US" smtClean="0"/>
              <a:t>Order: Isopoda</a:t>
            </a:r>
          </a:p>
          <a:p>
            <a:pPr>
              <a:buFont typeface="Wingdings 2" pitchFamily="18" charset="2"/>
              <a:buNone/>
            </a:pPr>
            <a:endParaRPr lang="en-US" smtClean="0"/>
          </a:p>
        </p:txBody>
      </p:sp>
      <p:pic>
        <p:nvPicPr>
          <p:cNvPr id="14340" name="Content Placeholder 6" descr="armadillidium_vulgare_800x60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87900" y="1484313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</a:rPr>
              <a:t>Isopods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smtClean="0"/>
              <a:t>Isopods are common inhabitants of nearly all environments. There are nearly 10,000 species.</a:t>
            </a:r>
          </a:p>
          <a:p>
            <a:r>
              <a:rPr lang="en-US" smtClean="0"/>
              <a:t>They are unusual among the Crustacea for their abilities to live in so many different habitats.</a:t>
            </a:r>
          </a:p>
          <a:p>
            <a:endParaRPr lang="en-US" smtClean="0"/>
          </a:p>
        </p:txBody>
      </p:sp>
      <p:pic>
        <p:nvPicPr>
          <p:cNvPr id="15364" name="Picture 3" descr="j41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429000"/>
            <a:ext cx="1971675" cy="128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4" descr="j2046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3357563"/>
            <a:ext cx="2273300" cy="147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5" descr="j2421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3357563"/>
            <a:ext cx="2493963" cy="162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6" descr="j2419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350" y="4941888"/>
            <a:ext cx="2376488" cy="154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7" descr="j2089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0200" y="4941888"/>
            <a:ext cx="2382838" cy="155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</a:rPr>
              <a:t>Variations in Isopods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smtClean="0"/>
              <a:t>The Isopoda include approximatly 10,000 described species, in 10 suborders.</a:t>
            </a:r>
          </a:p>
          <a:p>
            <a:r>
              <a:rPr lang="en-US" smtClean="0"/>
              <a:t>These animals range in length from 0.5 mm to 500 mm (</a:t>
            </a:r>
            <a:r>
              <a:rPr lang="en-US" i="1" smtClean="0"/>
              <a:t>Bathynomus giganteus</a:t>
            </a:r>
            <a:r>
              <a:rPr lang="en-US" smtClean="0"/>
              <a:t>).  (19.68 inches!)</a:t>
            </a:r>
          </a:p>
        </p:txBody>
      </p:sp>
      <p:pic>
        <p:nvPicPr>
          <p:cNvPr id="16388" name="Picture 3" descr="giant_isopods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3419475"/>
            <a:ext cx="3455987" cy="311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Box 4"/>
          <p:cNvSpPr txBox="1">
            <a:spLocks noChangeArrowheads="1"/>
          </p:cNvSpPr>
          <p:nvPr/>
        </p:nvSpPr>
        <p:spPr bwMode="auto">
          <a:xfrm>
            <a:off x="4787900" y="4005263"/>
            <a:ext cx="37449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Georgia" pitchFamily="18" charset="0"/>
              </a:rPr>
              <a:t>Giant Isopod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</a:rPr>
              <a:t>Giant Isopods of the deep Atlantic Ocean</a:t>
            </a:r>
          </a:p>
        </p:txBody>
      </p:sp>
      <p:pic>
        <p:nvPicPr>
          <p:cNvPr id="17411" name="Content Placeholder 3" descr="Bathynomus_giganteus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3200" y="1557338"/>
            <a:ext cx="5761038" cy="4319587"/>
          </a:xfrm>
        </p:spPr>
      </p:pic>
      <p:sp>
        <p:nvSpPr>
          <p:cNvPr id="17412" name="TextBox 4"/>
          <p:cNvSpPr txBox="1">
            <a:spLocks noChangeArrowheads="1"/>
          </p:cNvSpPr>
          <p:nvPr/>
        </p:nvSpPr>
        <p:spPr bwMode="auto">
          <a:xfrm>
            <a:off x="6084888" y="1557338"/>
            <a:ext cx="2663825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Georgia" pitchFamily="18" charset="0"/>
              </a:rPr>
              <a:t>Giant Isopods grow to an average of 14-19”. </a:t>
            </a:r>
          </a:p>
          <a:p>
            <a:r>
              <a:rPr lang="en-US" sz="2400">
                <a:latin typeface="Georgia" pitchFamily="18" charset="0"/>
              </a:rPr>
              <a:t>They are an example of </a:t>
            </a:r>
            <a:r>
              <a:rPr lang="en-US" sz="2400" b="1">
                <a:latin typeface="Georgia" pitchFamily="18" charset="0"/>
              </a:rPr>
              <a:t>deep-sea gigantism— </a:t>
            </a:r>
            <a:r>
              <a:rPr lang="en-US" sz="2400">
                <a:latin typeface="Georgia" pitchFamily="18" charset="0"/>
              </a:rPr>
              <a:t>certain organisms grow to a much larger size than their shallow ocean cousins. Ex: Giant Squid (up to 14 meters—46’)</a:t>
            </a:r>
          </a:p>
        </p:txBody>
      </p:sp>
      <p:sp>
        <p:nvSpPr>
          <p:cNvPr id="17413" name="TextBox 5"/>
          <p:cNvSpPr txBox="1">
            <a:spLocks noChangeArrowheads="1"/>
          </p:cNvSpPr>
          <p:nvPr/>
        </p:nvSpPr>
        <p:spPr bwMode="auto">
          <a:xfrm>
            <a:off x="250825" y="5949950"/>
            <a:ext cx="561657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Georgia" pitchFamily="18" charset="0"/>
              </a:rPr>
              <a:t>Scientists suggest that deep-sea gigantism could be a response to the pressure , lack of food (so delayed maturity), or temperature regulation.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4040188" cy="733425"/>
          </a:xfrm>
        </p:spPr>
        <p:txBody>
          <a:bodyPr/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3"/>
          </p:nvPr>
        </p:nvSpPr>
        <p:spPr>
          <a:xfrm>
            <a:off x="4791075" y="1524000"/>
            <a:ext cx="4041775" cy="731838"/>
          </a:xfrm>
        </p:spPr>
        <p:txBody>
          <a:bodyPr/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en-US"/>
          </a:p>
        </p:txBody>
      </p:sp>
      <p:pic>
        <p:nvPicPr>
          <p:cNvPr id="18436" name="Content Placeholder 7" descr="isopod3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1557338"/>
            <a:ext cx="3184525" cy="2376487"/>
          </a:xfrm>
        </p:spPr>
      </p:pic>
      <p:pic>
        <p:nvPicPr>
          <p:cNvPr id="18437" name="Content Placeholder 8" descr="rsz0525Slater_rolled_up_for_wiki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851275" y="1341438"/>
            <a:ext cx="3810000" cy="2733675"/>
          </a:xfrm>
        </p:spPr>
      </p:pic>
      <p:sp>
        <p:nvSpPr>
          <p:cNvPr id="184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Diversity of Isopods</a:t>
            </a:r>
          </a:p>
        </p:txBody>
      </p:sp>
      <p:pic>
        <p:nvPicPr>
          <p:cNvPr id="18439" name="Picture 9" descr="imagesCA8IKBEV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5963" y="4076700"/>
            <a:ext cx="2376487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10" descr="800px-Armadillidium_vulgare_00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150" y="4076700"/>
            <a:ext cx="3313113" cy="248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1" name="TextBox 11"/>
          <p:cNvSpPr txBox="1">
            <a:spLocks noChangeArrowheads="1"/>
          </p:cNvSpPr>
          <p:nvPr/>
        </p:nvSpPr>
        <p:spPr bwMode="auto">
          <a:xfrm>
            <a:off x="539750" y="3573463"/>
            <a:ext cx="28797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Georgia" pitchFamily="18" charset="0"/>
              </a:rPr>
              <a:t>Parasitic Isopod</a:t>
            </a:r>
          </a:p>
        </p:txBody>
      </p:sp>
      <p:sp>
        <p:nvSpPr>
          <p:cNvPr id="18442" name="TextBox 12"/>
          <p:cNvSpPr txBox="1">
            <a:spLocks noChangeArrowheads="1"/>
          </p:cNvSpPr>
          <p:nvPr/>
        </p:nvSpPr>
        <p:spPr bwMode="auto">
          <a:xfrm>
            <a:off x="4067175" y="3573463"/>
            <a:ext cx="3168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Georgia" pitchFamily="18" charset="0"/>
              </a:rPr>
              <a:t>Pillbug</a:t>
            </a:r>
          </a:p>
        </p:txBody>
      </p:sp>
      <p:sp>
        <p:nvSpPr>
          <p:cNvPr id="18443" name="TextBox 13"/>
          <p:cNvSpPr txBox="1">
            <a:spLocks noChangeArrowheads="1"/>
          </p:cNvSpPr>
          <p:nvPr/>
        </p:nvSpPr>
        <p:spPr bwMode="auto">
          <a:xfrm>
            <a:off x="2124075" y="6021388"/>
            <a:ext cx="23764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Georgia" pitchFamily="18" charset="0"/>
              </a:rPr>
              <a:t>Sowbug</a:t>
            </a:r>
          </a:p>
        </p:txBody>
      </p:sp>
      <p:sp>
        <p:nvSpPr>
          <p:cNvPr id="18444" name="TextBox 14"/>
          <p:cNvSpPr txBox="1">
            <a:spLocks noChangeArrowheads="1"/>
          </p:cNvSpPr>
          <p:nvPr/>
        </p:nvSpPr>
        <p:spPr bwMode="auto">
          <a:xfrm>
            <a:off x="5940425" y="6092825"/>
            <a:ext cx="25923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Georgia" pitchFamily="18" charset="0"/>
              </a:rPr>
              <a:t>Tongue-eating Isopod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</a:rPr>
              <a:t>Body Structure of Isopods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en-US" smtClean="0"/>
          </a:p>
        </p:txBody>
      </p:sp>
      <p:pic>
        <p:nvPicPr>
          <p:cNvPr id="19460" name="Picture 3" descr="isostruct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225" y="1557338"/>
            <a:ext cx="8651875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758825"/>
          </a:xfrm>
        </p:spPr>
        <p:txBody>
          <a:bodyPr/>
          <a:lstStyle/>
          <a:p>
            <a:r>
              <a:rPr lang="en-US" smtClean="0"/>
              <a:t>Morphology (appearance)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625" y="1371600"/>
            <a:ext cx="4038600" cy="4681538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Three body parts: head, thorax, abdomen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One prominent pair of antennae (one inconspicuous pair)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Simple eyes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Seven pairs of legs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Seven separate segments on thorax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Paired appendages at end of abdomen called </a:t>
            </a:r>
            <a:r>
              <a:rPr lang="en-US" dirty="0" err="1" smtClean="0"/>
              <a:t>uropods</a:t>
            </a:r>
            <a:r>
              <a:rPr lang="en-US" dirty="0" smtClean="0"/>
              <a:t>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dirty="0"/>
          </a:p>
        </p:txBody>
      </p:sp>
      <p:pic>
        <p:nvPicPr>
          <p:cNvPr id="20484" name="Picture 5" descr="0-pillbu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188" y="1557338"/>
            <a:ext cx="4468812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Content Placeholder 7" descr="data-large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76825" y="4652963"/>
            <a:ext cx="3473450" cy="18446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1255713"/>
          </a:xfrm>
        </p:spPr>
        <p:txBody>
          <a:bodyPr/>
          <a:lstStyle/>
          <a:p>
            <a:r>
              <a:rPr lang="en-US" smtClean="0">
                <a:solidFill>
                  <a:srgbClr val="7B9899"/>
                </a:solidFill>
              </a:rPr>
              <a:t>Isopods are Crustaceans—related to shrimp, crabs and crayfish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3850" y="1916113"/>
            <a:ext cx="8504238" cy="4183062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Like all crustaceans, isopods have a segmented outer shell that provides a measure of protection from the environment and predators.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Like their aquatic relatives,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    isopods get oxygen through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    gill-like structures located at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    the bases of their legs. Thus,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terrestrial isopods must live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in a moist environment. </a:t>
            </a:r>
            <a:endParaRPr lang="en-US" dirty="0"/>
          </a:p>
        </p:txBody>
      </p:sp>
      <p:pic>
        <p:nvPicPr>
          <p:cNvPr id="21508" name="Picture 3" descr="800px-Armadillidium_vulgare_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72075" y="2997200"/>
            <a:ext cx="403225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</a:rPr>
              <a:t>Feeding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smtClean="0"/>
              <a:t>Isopod feeding habits are extremely diverse.</a:t>
            </a:r>
          </a:p>
          <a:p>
            <a:r>
              <a:rPr lang="en-US" smtClean="0"/>
              <a:t>They may be </a:t>
            </a:r>
            <a:r>
              <a:rPr lang="pt-BR" smtClean="0"/>
              <a:t>parasites, carnivores, herbivores</a:t>
            </a:r>
            <a:r>
              <a:rPr lang="pt-BR" b="1" smtClean="0"/>
              <a:t>, </a:t>
            </a:r>
            <a:r>
              <a:rPr lang="pt-BR" smtClean="0"/>
              <a:t>and detritivores. </a:t>
            </a:r>
          </a:p>
          <a:p>
            <a:r>
              <a:rPr lang="pt-BR" smtClean="0"/>
              <a:t>The isopods we will be studying are detritivores.</a:t>
            </a:r>
            <a:endParaRPr lang="en-US" smtClean="0"/>
          </a:p>
        </p:txBody>
      </p:sp>
      <p:pic>
        <p:nvPicPr>
          <p:cNvPr id="22532" name="Picture 3" descr="nerac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500438"/>
            <a:ext cx="4535487" cy="311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Box 4"/>
          <p:cNvSpPr txBox="1">
            <a:spLocks noChangeArrowheads="1"/>
          </p:cNvSpPr>
          <p:nvPr/>
        </p:nvSpPr>
        <p:spPr bwMode="auto">
          <a:xfrm>
            <a:off x="5364163" y="3789363"/>
            <a:ext cx="3311525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i="1">
                <a:latin typeface="Georgia" pitchFamily="18" charset="0"/>
              </a:rPr>
              <a:t>Nerocila acuminata</a:t>
            </a:r>
            <a:r>
              <a:rPr lang="en-US" sz="2800">
                <a:latin typeface="Georgia" pitchFamily="18" charset="0"/>
              </a:rPr>
              <a:t> is a parasitic isopod that attaches to the skin of a variety of marine fishes.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</a:rPr>
              <a:t>Isopod Development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smtClean="0"/>
              <a:t>Isopod embryos undergo direct development within the female brood pouch (marsupium), from which they emerge as juveniles, known as manca.</a:t>
            </a:r>
          </a:p>
        </p:txBody>
      </p:sp>
      <p:pic>
        <p:nvPicPr>
          <p:cNvPr id="23556" name="Picture 3" descr="imagesCAZZ71I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3284538"/>
            <a:ext cx="4132262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TextBox 4"/>
          <p:cNvSpPr txBox="1">
            <a:spLocks noChangeArrowheads="1"/>
          </p:cNvSpPr>
          <p:nvPr/>
        </p:nvSpPr>
        <p:spPr bwMode="auto">
          <a:xfrm>
            <a:off x="5580063" y="3933825"/>
            <a:ext cx="28082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Georgia" pitchFamily="18" charset="0"/>
              </a:rPr>
              <a:t>Isopod Juveniles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7B9899"/>
                </a:solidFill>
              </a:rPr>
              <a:t>Evolution of Isopods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en-US" smtClean="0"/>
              <a:t>Isopods apparently evolved in shallow marine environments by at least the early or mid-Paleozoic. </a:t>
            </a:r>
          </a:p>
          <a:p>
            <a:r>
              <a:rPr lang="en-US" smtClean="0"/>
              <a:t>The earliest fossil records of isopods are phreatoicids dating from the Pennsylvanian (the Carboniferous Period of the Paleozoic Era), 300 million year ago.</a:t>
            </a:r>
          </a:p>
        </p:txBody>
      </p:sp>
      <p:pic>
        <p:nvPicPr>
          <p:cNvPr id="24580" name="Picture 3" descr="acanthotelson_si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3716338"/>
            <a:ext cx="4021138" cy="277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4" descr="A071C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3789363"/>
            <a:ext cx="2859088" cy="263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193</TotalTime>
  <Words>402</Words>
  <Application>Microsoft Office PowerPoint</Application>
  <PresentationFormat>On-screen Show (4:3)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Georgia</vt:lpstr>
      <vt:lpstr>Arial</vt:lpstr>
      <vt:lpstr>Wingdings 2</vt:lpstr>
      <vt:lpstr>Wingdings</vt:lpstr>
      <vt:lpstr>Calibri</vt:lpstr>
      <vt:lpstr>Civic</vt:lpstr>
      <vt:lpstr>Isopods AKA: Rolly-pollies</vt:lpstr>
      <vt:lpstr>Natural History of Terrestrial Isopods</vt:lpstr>
      <vt:lpstr>Isopods</vt:lpstr>
      <vt:lpstr>Variations in Isopods</vt:lpstr>
      <vt:lpstr>Giant Isopods of the deep Atlantic Ocean</vt:lpstr>
      <vt:lpstr>Diversity of Isopods</vt:lpstr>
      <vt:lpstr>Body Structure of Isopods</vt:lpstr>
      <vt:lpstr>Morphology (appearance)</vt:lpstr>
      <vt:lpstr>Isopods are Crustaceans—related to shrimp, crabs and crayfish</vt:lpstr>
      <vt:lpstr>Feeding</vt:lpstr>
      <vt:lpstr>Isopod Development</vt:lpstr>
      <vt:lpstr>Evolution of Isopods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Isopods—Land Crustaceans</dc:title>
  <dc:creator>Dan</dc:creator>
  <cp:lastModifiedBy>Dan</cp:lastModifiedBy>
  <cp:revision>18</cp:revision>
  <dcterms:created xsi:type="dcterms:W3CDTF">2011-08-07T00:35:07Z</dcterms:created>
  <dcterms:modified xsi:type="dcterms:W3CDTF">2011-08-20T23:34:55Z</dcterms:modified>
</cp:coreProperties>
</file>