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notesSlides/notesSlide4.xml" ContentType="application/vnd.openxmlformats-officedocument.presentationml.notesSlide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notesSlides/notesSlide5.xml" ContentType="application/vnd.openxmlformats-officedocument.presentationml.notesSlide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notesSlides/notesSlide6.xml" ContentType="application/vnd.openxmlformats-officedocument.presentationml.notesSlide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slides/slide48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22" r:id="rId2"/>
    <p:sldId id="305" r:id="rId3"/>
    <p:sldId id="306" r:id="rId4"/>
    <p:sldId id="307" r:id="rId5"/>
    <p:sldId id="309" r:id="rId6"/>
    <p:sldId id="311" r:id="rId7"/>
    <p:sldId id="312" r:id="rId8"/>
    <p:sldId id="315" r:id="rId9"/>
    <p:sldId id="317" r:id="rId10"/>
    <p:sldId id="310" r:id="rId11"/>
    <p:sldId id="256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323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1" r:id="rId35"/>
    <p:sldId id="282" r:id="rId36"/>
    <p:sldId id="283" r:id="rId37"/>
    <p:sldId id="284" r:id="rId38"/>
    <p:sldId id="285" r:id="rId39"/>
    <p:sldId id="287" r:id="rId40"/>
    <p:sldId id="286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18" r:id="rId58"/>
    <p:sldId id="319" r:id="rId59"/>
    <p:sldId id="320" r:id="rId60"/>
    <p:sldId id="321" r:id="rId61"/>
  </p:sldIdLst>
  <p:sldSz cx="9144000" cy="6858000" type="screen4x3"/>
  <p:notesSz cx="6858000" cy="9077325"/>
  <p:custDataLst>
    <p:tags r:id="rId6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681" autoAdjust="0"/>
  </p:normalViewPr>
  <p:slideViewPr>
    <p:cSldViewPr>
      <p:cViewPr varScale="1">
        <p:scale>
          <a:sx n="39" d="100"/>
          <a:sy n="39" d="100"/>
        </p:scale>
        <p:origin x="-8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B1CDB0-42E7-4D66-BECC-8D5EC15E0E2A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171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2171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CEDCD55-FF24-4382-9648-4EBB6B522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A731447-60ED-4047-9BD4-2FA3E4F05EE5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11650"/>
            <a:ext cx="5486400" cy="4084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2171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2171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065E8A-EBB3-46E6-9570-3A1D568E8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F02DA3-5959-4489-A116-C6B126946B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C6E515-8DFB-45BC-8E07-760FCE3A86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3CC6B-BB3A-43B0-8728-C3BDE81816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4E7567-98C5-48A5-BBD1-1822331BAE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20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07FF92-72F5-4756-BAD6-D02660EE3B3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840241-E9CB-411F-813E-1A7D0B1C18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2ED12-2CED-4B3F-9D60-900FB3655D7E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4AFDB-25BF-41D5-B5BC-101C39EF5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04456-C917-443D-B0BF-B6136B48E4B7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ACD2A-5744-4A50-8A89-36E26F113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70B35-0D58-4090-BFDE-050E3230BEAC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04F9B-6E64-4476-B555-B048756F4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7ADD3-92EA-4091-99BE-67DA120DB25E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3B89-F711-431D-9D5E-0EFBD7DF7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C8E1F-30E4-426C-AC91-E41A4B843D28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DE3DC-0C13-49C4-A408-CFFEF1AF6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3E777-1F45-40C4-AD27-2E174F145470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68492-B9C6-4E78-80A5-13DD7B3DC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8E0DF-0F32-4F05-BFEE-E4C70E087C50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02570-71AF-438E-9597-DF645462C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D4830-A56B-499C-862F-895AD63D782E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3187A-D77C-4FF5-99E5-D8D6F97C1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D69D8-D2FD-4E45-A045-5FF74F40CF67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D470-1B57-44FD-B9BA-CE0481A56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1D670-BF37-4957-9778-379CB9CD5397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156A7-167D-4531-AB65-8D5A7A333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E2B75-7C55-46C1-A7C4-8E2E2F93DFC9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22499-F13F-4936-9C50-21E27D4BA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878B7-EE04-4A8B-A7FA-AE19414FA51B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12DC1-CC35-4397-A971-33C8566D3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E57915-0F72-49EA-BBCC-C07EFB3859C7}" type="datetimeFigureOut">
              <a:rPr lang="en-US"/>
              <a:pPr>
                <a:defRPr/>
              </a:pPr>
              <a:t>8/21/2013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2DE374-2ACA-47B2-85A8-A40257E87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oleObject" Target="../embeddings/oleObject5.bin"/><Relationship Id="rId2" Type="http://schemas.openxmlformats.org/officeDocument/2006/relationships/tags" Target="../tags/tag23.xml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oleObject" Target="../embeddings/oleObject6.bin"/><Relationship Id="rId2" Type="http://schemas.openxmlformats.org/officeDocument/2006/relationships/tags" Target="../tags/tag28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oleObject" Target="../embeddings/oleObject7.bin"/><Relationship Id="rId2" Type="http://schemas.openxmlformats.org/officeDocument/2006/relationships/tags" Target="../tags/tag33.xml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oleObject" Target="../embeddings/oleObject8.bin"/><Relationship Id="rId2" Type="http://schemas.openxmlformats.org/officeDocument/2006/relationships/tags" Target="../tags/tag38.xml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oleObject" Target="../embeddings/oleObject9.bin"/><Relationship Id="rId2" Type="http://schemas.openxmlformats.org/officeDocument/2006/relationships/tags" Target="../tags/tag43.xm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oleObject" Target="../embeddings/oleObject1.bin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oleObject" Target="../embeddings/oleObject10.bin"/><Relationship Id="rId2" Type="http://schemas.openxmlformats.org/officeDocument/2006/relationships/tags" Target="../tags/tag48.xml"/><Relationship Id="rId1" Type="http://schemas.openxmlformats.org/officeDocument/2006/relationships/vmlDrawing" Target="../drawings/vmlDrawing10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oleObject" Target="../embeddings/oleObject11.bin"/><Relationship Id="rId2" Type="http://schemas.openxmlformats.org/officeDocument/2006/relationships/tags" Target="../tags/tag53.xml"/><Relationship Id="rId1" Type="http://schemas.openxmlformats.org/officeDocument/2006/relationships/vmlDrawing" Target="../drawings/vmlDrawing11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oleObject" Target="../embeddings/oleObject12.bin"/><Relationship Id="rId2" Type="http://schemas.openxmlformats.org/officeDocument/2006/relationships/tags" Target="../tags/tag58.xml"/><Relationship Id="rId1" Type="http://schemas.openxmlformats.org/officeDocument/2006/relationships/vmlDrawing" Target="../drawings/vmlDrawing12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oleObject" Target="../embeddings/oleObject13.bin"/><Relationship Id="rId2" Type="http://schemas.openxmlformats.org/officeDocument/2006/relationships/tags" Target="../tags/tag63.xml"/><Relationship Id="rId1" Type="http://schemas.openxmlformats.org/officeDocument/2006/relationships/vmlDrawing" Target="../drawings/vmlDrawing13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oleObject" Target="../embeddings/oleObject14.bin"/><Relationship Id="rId2" Type="http://schemas.openxmlformats.org/officeDocument/2006/relationships/tags" Target="../tags/tag68.xml"/><Relationship Id="rId1" Type="http://schemas.openxmlformats.org/officeDocument/2006/relationships/vmlDrawing" Target="../drawings/vmlDrawing14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jpe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oleObject" Target="../embeddings/oleObject15.bin"/><Relationship Id="rId2" Type="http://schemas.openxmlformats.org/officeDocument/2006/relationships/tags" Target="../tags/tag73.xml"/><Relationship Id="rId1" Type="http://schemas.openxmlformats.org/officeDocument/2006/relationships/vmlDrawing" Target="../drawings/vmlDrawing15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9.xml"/><Relationship Id="rId7" Type="http://schemas.openxmlformats.org/officeDocument/2006/relationships/oleObject" Target="../embeddings/oleObject16.bin"/><Relationship Id="rId2" Type="http://schemas.openxmlformats.org/officeDocument/2006/relationships/tags" Target="../tags/tag78.xml"/><Relationship Id="rId1" Type="http://schemas.openxmlformats.org/officeDocument/2006/relationships/vmlDrawing" Target="../drawings/vmlDrawing16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oleObject" Target="../embeddings/oleObject17.bin"/><Relationship Id="rId2" Type="http://schemas.openxmlformats.org/officeDocument/2006/relationships/tags" Target="../tags/tag83.xml"/><Relationship Id="rId1" Type="http://schemas.openxmlformats.org/officeDocument/2006/relationships/vmlDrawing" Target="../drawings/vmlDrawing17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tags" Target="../tags/tag89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88.xml"/><Relationship Id="rId1" Type="http://schemas.openxmlformats.org/officeDocument/2006/relationships/vmlDrawing" Target="../drawings/vmlDrawing18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oleObject" Target="../embeddings/oleObject19.bin"/><Relationship Id="rId2" Type="http://schemas.openxmlformats.org/officeDocument/2006/relationships/tags" Target="../tags/tag93.xml"/><Relationship Id="rId1" Type="http://schemas.openxmlformats.org/officeDocument/2006/relationships/vmlDrawing" Target="../drawings/vmlDrawing19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oleObject" Target="../embeddings/oleObject2.bin"/><Relationship Id="rId2" Type="http://schemas.openxmlformats.org/officeDocument/2006/relationships/tags" Target="../tags/tag8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7" Type="http://schemas.openxmlformats.org/officeDocument/2006/relationships/oleObject" Target="../embeddings/oleObject20.bin"/><Relationship Id="rId2" Type="http://schemas.openxmlformats.org/officeDocument/2006/relationships/tags" Target="../tags/tag98.xml"/><Relationship Id="rId1" Type="http://schemas.openxmlformats.org/officeDocument/2006/relationships/vmlDrawing" Target="../drawings/vmlDrawing20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7" Type="http://schemas.openxmlformats.org/officeDocument/2006/relationships/oleObject" Target="../embeddings/oleObject21.bin"/><Relationship Id="rId2" Type="http://schemas.openxmlformats.org/officeDocument/2006/relationships/tags" Target="../tags/tag103.xml"/><Relationship Id="rId1" Type="http://schemas.openxmlformats.org/officeDocument/2006/relationships/vmlDrawing" Target="../drawings/vmlDrawing21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oleObject" Target="../embeddings/oleObject22.bin"/><Relationship Id="rId2" Type="http://schemas.openxmlformats.org/officeDocument/2006/relationships/tags" Target="../tags/tag108.xml"/><Relationship Id="rId1" Type="http://schemas.openxmlformats.org/officeDocument/2006/relationships/vmlDrawing" Target="../drawings/vmlDrawing22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tags" Target="../tags/tag117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24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7" Type="http://schemas.openxmlformats.org/officeDocument/2006/relationships/oleObject" Target="../embeddings/oleObject25.bin"/><Relationship Id="rId2" Type="http://schemas.openxmlformats.org/officeDocument/2006/relationships/tags" Target="../tags/tag121.xml"/><Relationship Id="rId1" Type="http://schemas.openxmlformats.org/officeDocument/2006/relationships/vmlDrawing" Target="../drawings/vmlDrawing25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hyperlink" Target="http://www.epa.gov/bioindicators/aquatic/ground-r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hyperlink" Target="http://www.epa.gov/bioindicators/aquatic/wetlands.html" TargetMode="External"/><Relationship Id="rId5" Type="http://schemas.openxmlformats.org/officeDocument/2006/relationships/hyperlink" Target="http://www.epa.gov/bioindicators/aquatic/rivers_and_streams.html" TargetMode="External"/><Relationship Id="rId4" Type="http://schemas.openxmlformats.org/officeDocument/2006/relationships/hyperlink" Target="http://www.epa.gov/bioindicators/aquatic/lake-r.html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oleObject" Target="../embeddings/oleObject26.bin"/><Relationship Id="rId2" Type="http://schemas.openxmlformats.org/officeDocument/2006/relationships/tags" Target="../tags/tag126.xml"/><Relationship Id="rId1" Type="http://schemas.openxmlformats.org/officeDocument/2006/relationships/vmlDrawing" Target="../drawings/vmlDrawing26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4" Type="http://schemas.openxmlformats.org/officeDocument/2006/relationships/image" Target="../media/image4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oleObject" Target="../embeddings/oleObject27.bin"/><Relationship Id="rId2" Type="http://schemas.openxmlformats.org/officeDocument/2006/relationships/tags" Target="../tags/tag131.xml"/><Relationship Id="rId1" Type="http://schemas.openxmlformats.org/officeDocument/2006/relationships/vmlDrawing" Target="../drawings/vmlDrawing27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7" Type="http://schemas.openxmlformats.org/officeDocument/2006/relationships/oleObject" Target="../embeddings/oleObject28.bin"/><Relationship Id="rId2" Type="http://schemas.openxmlformats.org/officeDocument/2006/relationships/tags" Target="../tags/tag136.xml"/><Relationship Id="rId1" Type="http://schemas.openxmlformats.org/officeDocument/2006/relationships/vmlDrawing" Target="../drawings/vmlDrawing28.v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9.xml"/><Relationship Id="rId4" Type="http://schemas.openxmlformats.org/officeDocument/2006/relationships/tags" Target="../tags/tag1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oleObject" Target="../embeddings/oleObject29.bin"/><Relationship Id="rId2" Type="http://schemas.openxmlformats.org/officeDocument/2006/relationships/tags" Target="../tags/tag141.xml"/><Relationship Id="rId1" Type="http://schemas.openxmlformats.org/officeDocument/2006/relationships/vmlDrawing" Target="../drawings/vmlDrawing29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7" Type="http://schemas.openxmlformats.org/officeDocument/2006/relationships/oleObject" Target="../embeddings/oleObject30.bin"/><Relationship Id="rId2" Type="http://schemas.openxmlformats.org/officeDocument/2006/relationships/tags" Target="../tags/tag146.xml"/><Relationship Id="rId1" Type="http://schemas.openxmlformats.org/officeDocument/2006/relationships/vmlDrawing" Target="../drawings/vmlDrawing30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49.xml"/><Relationship Id="rId4" Type="http://schemas.openxmlformats.org/officeDocument/2006/relationships/tags" Target="../tags/tag1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oleObject" Target="../embeddings/oleObject3.bin"/><Relationship Id="rId2" Type="http://schemas.openxmlformats.org/officeDocument/2006/relationships/tags" Target="../tags/tag13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oleObject" Target="../embeddings/oleObject4.bin"/><Relationship Id="rId2" Type="http://schemas.openxmlformats.org/officeDocument/2006/relationships/tags" Target="../tags/tag18.xml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5800" y="-762000"/>
            <a:ext cx="98298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1752600" y="3048000"/>
            <a:ext cx="624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>
                <a:latin typeface="Calibri" pitchFamily="34" charset="0"/>
              </a:rPr>
              <a:t>Ecosystem Review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PQuestion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5.  Which </a:t>
            </a:r>
            <a:r>
              <a:rPr lang="en-US" sz="4000" dirty="0"/>
              <a:t>of these is needed for algae and aquatic plants?</a:t>
            </a:r>
          </a:p>
        </p:txBody>
      </p:sp>
      <p:graphicFrame>
        <p:nvGraphicFramePr>
          <p:cNvPr id="7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74755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9" name="CorShape1"/>
          <p:cNvSpPr/>
          <p:nvPr>
            <p:custDataLst>
              <p:tags r:id="rId3"/>
            </p:custDataLst>
          </p:nvPr>
        </p:nvSpPr>
        <p:spPr>
          <a:xfrm>
            <a:off x="173038" y="5327650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758" name="TPAnswers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505200"/>
            <a:ext cx="4114800" cy="26209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Warm temperature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Rocks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Fish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Sunlight</a:t>
            </a:r>
          </a:p>
        </p:txBody>
      </p:sp>
      <p:graphicFrame>
        <p:nvGraphicFramePr>
          <p:cNvPr id="10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219200"/>
            <a:ext cx="41148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TextBox 4"/>
          <p:cNvSpPr txBox="1">
            <a:spLocks noChangeArrowheads="1"/>
          </p:cNvSpPr>
          <p:nvPr/>
        </p:nvSpPr>
        <p:spPr bwMode="auto">
          <a:xfrm>
            <a:off x="2057400" y="5486400"/>
            <a:ext cx="5189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Plants need </a:t>
            </a:r>
            <a:r>
              <a:rPr lang="en-US" sz="2000" b="1">
                <a:latin typeface="Calibri" pitchFamily="34" charset="0"/>
              </a:rPr>
              <a:t>sunlight,</a:t>
            </a:r>
            <a:r>
              <a:rPr lang="en-US" sz="2000">
                <a:latin typeface="Calibri" pitchFamily="34" charset="0"/>
              </a:rPr>
              <a:t> water and soil to complete</a:t>
            </a:r>
          </a:p>
          <a:p>
            <a:r>
              <a:rPr lang="en-US" sz="2000">
                <a:latin typeface="Calibri" pitchFamily="34" charset="0"/>
              </a:rPr>
              <a:t>Photosynthesis to make food.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6.  Which of these is a fast moving aquatic environment?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3074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173038" y="420846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7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971800"/>
            <a:ext cx="4114800" cy="31543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Aquarium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Meandering River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Mountain Stream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Tidal Pool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3352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762000"/>
            <a:ext cx="4343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038600"/>
            <a:ext cx="4953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63" y="3886200"/>
            <a:ext cx="28908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TextBox 7"/>
          <p:cNvSpPr txBox="1">
            <a:spLocks noChangeArrowheads="1"/>
          </p:cNvSpPr>
          <p:nvPr/>
        </p:nvSpPr>
        <p:spPr bwMode="auto">
          <a:xfrm>
            <a:off x="1219200" y="1676400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libri" pitchFamily="34" charset="0"/>
              </a:rPr>
              <a:t>Slow</a:t>
            </a:r>
          </a:p>
        </p:txBody>
      </p:sp>
      <p:sp>
        <p:nvSpPr>
          <p:cNvPr id="104454" name="TextBox 10"/>
          <p:cNvSpPr txBox="1">
            <a:spLocks noChangeArrowheads="1"/>
          </p:cNvSpPr>
          <p:nvPr/>
        </p:nvSpPr>
        <p:spPr bwMode="auto">
          <a:xfrm>
            <a:off x="4724400" y="1219200"/>
            <a:ext cx="1074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Slow</a:t>
            </a:r>
          </a:p>
        </p:txBody>
      </p:sp>
      <p:sp>
        <p:nvSpPr>
          <p:cNvPr id="104455" name="TextBox 12"/>
          <p:cNvSpPr txBox="1">
            <a:spLocks noChangeArrowheads="1"/>
          </p:cNvSpPr>
          <p:nvPr/>
        </p:nvSpPr>
        <p:spPr bwMode="auto">
          <a:xfrm>
            <a:off x="1295400" y="609600"/>
            <a:ext cx="111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Aquarium</a:t>
            </a:r>
          </a:p>
        </p:txBody>
      </p:sp>
      <p:sp>
        <p:nvSpPr>
          <p:cNvPr id="104456" name="TextBox 13"/>
          <p:cNvSpPr txBox="1">
            <a:spLocks noChangeArrowheads="1"/>
          </p:cNvSpPr>
          <p:nvPr/>
        </p:nvSpPr>
        <p:spPr bwMode="auto">
          <a:xfrm>
            <a:off x="5181600" y="228600"/>
            <a:ext cx="1814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Meandering river</a:t>
            </a:r>
          </a:p>
        </p:txBody>
      </p:sp>
      <p:sp>
        <p:nvSpPr>
          <p:cNvPr id="104457" name="TextBox 14"/>
          <p:cNvSpPr txBox="1">
            <a:spLocks noChangeArrowheads="1"/>
          </p:cNvSpPr>
          <p:nvPr/>
        </p:nvSpPr>
        <p:spPr bwMode="auto">
          <a:xfrm>
            <a:off x="1828800" y="3657600"/>
            <a:ext cx="1827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Mountain Stream</a:t>
            </a:r>
          </a:p>
        </p:txBody>
      </p:sp>
      <p:sp>
        <p:nvSpPr>
          <p:cNvPr id="104458" name="TextBox 15"/>
          <p:cNvSpPr txBox="1">
            <a:spLocks noChangeArrowheads="1"/>
          </p:cNvSpPr>
          <p:nvPr/>
        </p:nvSpPr>
        <p:spPr bwMode="auto">
          <a:xfrm>
            <a:off x="1447800" y="4953000"/>
            <a:ext cx="1295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Fast</a:t>
            </a:r>
          </a:p>
        </p:txBody>
      </p:sp>
      <p:sp>
        <p:nvSpPr>
          <p:cNvPr id="104459" name="TextBox 16"/>
          <p:cNvSpPr txBox="1">
            <a:spLocks noChangeArrowheads="1"/>
          </p:cNvSpPr>
          <p:nvPr/>
        </p:nvSpPr>
        <p:spPr bwMode="auto">
          <a:xfrm>
            <a:off x="6477000" y="6324600"/>
            <a:ext cx="1098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Tidal Pool</a:t>
            </a:r>
          </a:p>
        </p:txBody>
      </p:sp>
      <p:sp>
        <p:nvSpPr>
          <p:cNvPr id="104460" name="TextBox 17"/>
          <p:cNvSpPr txBox="1">
            <a:spLocks noChangeArrowheads="1"/>
          </p:cNvSpPr>
          <p:nvPr/>
        </p:nvSpPr>
        <p:spPr bwMode="auto">
          <a:xfrm>
            <a:off x="6248400" y="4495800"/>
            <a:ext cx="976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Slow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7.  Calvin and Joe are setting up an aquarium.  Why are they careful not to add too much elodea?</a:t>
            </a:r>
            <a:endParaRPr lang="en-US" sz="32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5122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-203200" y="4094163"/>
            <a:ext cx="825500" cy="8255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5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981200"/>
            <a:ext cx="4114800" cy="4144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z="2800" smtClean="0"/>
              <a:t>Elodea attracts small insects.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z="2800" smtClean="0"/>
              <a:t>Duckweed is better to add.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z="2800" smtClean="0"/>
              <a:t>Too many of one organism can crowd the system.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z="2800" smtClean="0"/>
              <a:t>Too much elodea turns the water green.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685800"/>
            <a:ext cx="4800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TextBox 4"/>
          <p:cNvSpPr txBox="1">
            <a:spLocks noChangeArrowheads="1"/>
          </p:cNvSpPr>
          <p:nvPr/>
        </p:nvSpPr>
        <p:spPr bwMode="auto">
          <a:xfrm>
            <a:off x="1371600" y="5410200"/>
            <a:ext cx="7315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You can’t have too much of any plant or animal in your ecosystem, or it will crowd  out the other living things.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8.  What ecosystem would have shells, sand and tidal pools?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800600" y="2209800"/>
          <a:ext cx="3352800" cy="4381500"/>
        </p:xfrm>
        <a:graphic>
          <a:graphicData uri="http://schemas.openxmlformats.org/presentationml/2006/ole">
            <p:oleObj spid="_x0000_s7170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173038" y="354806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895600"/>
            <a:ext cx="3429000" cy="32305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Desert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Ocean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Pond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Riverbank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762000"/>
            <a:ext cx="3886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762000"/>
            <a:ext cx="4953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581400"/>
            <a:ext cx="3733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3886200"/>
            <a:ext cx="4953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TextBox 7"/>
          <p:cNvSpPr txBox="1">
            <a:spLocks noChangeArrowheads="1"/>
          </p:cNvSpPr>
          <p:nvPr/>
        </p:nvSpPr>
        <p:spPr bwMode="auto">
          <a:xfrm>
            <a:off x="2514600" y="0"/>
            <a:ext cx="289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libri" pitchFamily="34" charset="0"/>
              </a:rPr>
              <a:t>Ecosystems</a:t>
            </a:r>
          </a:p>
        </p:txBody>
      </p:sp>
      <p:sp>
        <p:nvSpPr>
          <p:cNvPr id="94214" name="TextBox 8"/>
          <p:cNvSpPr txBox="1">
            <a:spLocks noChangeArrowheads="1"/>
          </p:cNvSpPr>
          <p:nvPr/>
        </p:nvSpPr>
        <p:spPr bwMode="auto">
          <a:xfrm>
            <a:off x="990600" y="2895600"/>
            <a:ext cx="2266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Ocean Tidal Poo</a:t>
            </a:r>
            <a:r>
              <a:rPr lang="en-US" sz="2400">
                <a:latin typeface="Calibri" pitchFamily="34" charset="0"/>
              </a:rPr>
              <a:t>l</a:t>
            </a:r>
          </a:p>
        </p:txBody>
      </p:sp>
      <p:sp>
        <p:nvSpPr>
          <p:cNvPr id="94215" name="TextBox 9"/>
          <p:cNvSpPr txBox="1">
            <a:spLocks noChangeArrowheads="1"/>
          </p:cNvSpPr>
          <p:nvPr/>
        </p:nvSpPr>
        <p:spPr bwMode="auto">
          <a:xfrm>
            <a:off x="7086600" y="2895600"/>
            <a:ext cx="142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Desert</a:t>
            </a:r>
          </a:p>
        </p:txBody>
      </p:sp>
      <p:sp>
        <p:nvSpPr>
          <p:cNvPr id="94216" name="TextBox 10"/>
          <p:cNvSpPr txBox="1">
            <a:spLocks noChangeArrowheads="1"/>
          </p:cNvSpPr>
          <p:nvPr/>
        </p:nvSpPr>
        <p:spPr bwMode="auto">
          <a:xfrm>
            <a:off x="1447800" y="5791200"/>
            <a:ext cx="11414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Pond</a:t>
            </a:r>
          </a:p>
        </p:txBody>
      </p:sp>
      <p:sp>
        <p:nvSpPr>
          <p:cNvPr id="94217" name="TextBox 11"/>
          <p:cNvSpPr txBox="1">
            <a:spLocks noChangeArrowheads="1"/>
          </p:cNvSpPr>
          <p:nvPr/>
        </p:nvSpPr>
        <p:spPr bwMode="auto">
          <a:xfrm>
            <a:off x="5715000" y="4876800"/>
            <a:ext cx="2049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Riverbank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9.  When testing the Ph of soil what must you do?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9218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6" name="CorShape1"/>
          <p:cNvSpPr/>
          <p:nvPr>
            <p:custDataLst>
              <p:tags r:id="rId3"/>
            </p:custDataLst>
          </p:nvPr>
        </p:nvSpPr>
        <p:spPr>
          <a:xfrm>
            <a:off x="-60325" y="3910013"/>
            <a:ext cx="647700" cy="647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21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Make sure pH paper is in the sun.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Make sure the pH paper is dry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Press the pH paper until it is moist.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Tape the ph paper outside of the terrarium.</a:t>
            </a:r>
          </a:p>
        </p:txBody>
      </p:sp>
      <p:graphicFrame>
        <p:nvGraphicFramePr>
          <p:cNvPr id="7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57200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TextBox 2"/>
          <p:cNvSpPr txBox="1">
            <a:spLocks noChangeArrowheads="1"/>
          </p:cNvSpPr>
          <p:nvPr/>
        </p:nvSpPr>
        <p:spPr bwMode="auto">
          <a:xfrm>
            <a:off x="1600200" y="5562600"/>
            <a:ext cx="5913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alibri" pitchFamily="34" charset="0"/>
              </a:rPr>
              <a:t>PH paper must be moist to test the pH.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PQuestion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1.  What are the non-living parts of a woodland ecosystem?</a:t>
            </a:r>
          </a:p>
        </p:txBody>
      </p:sp>
      <p:graphicFrame>
        <p:nvGraphicFramePr>
          <p:cNvPr id="6" name="TPChart"/>
          <p:cNvGraphicFramePr>
            <a:graphicFrameLocks noChangeAspect="1"/>
          </p:cNvGraphicFramePr>
          <p:nvPr/>
        </p:nvGraphicFramePr>
        <p:xfrm>
          <a:off x="4508500" y="1651000"/>
          <a:ext cx="4025900" cy="4292600"/>
        </p:xfrm>
        <a:graphic>
          <a:graphicData uri="http://schemas.openxmlformats.org/presentationml/2006/ole">
            <p:oleObj spid="_x0000_s72707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8" name="CorShape1"/>
          <p:cNvSpPr/>
          <p:nvPr>
            <p:custDataLst>
              <p:tags r:id="rId3"/>
            </p:custDataLst>
          </p:nvPr>
        </p:nvSpPr>
        <p:spPr>
          <a:xfrm>
            <a:off x="212725" y="3775075"/>
            <a:ext cx="304800" cy="3048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2710" name="TPAnswers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200400"/>
            <a:ext cx="4114800" cy="29257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z="2800" smtClean="0"/>
              <a:t>Snakes, lizards, toad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smtClean="0"/>
              <a:t>Air, water, light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smtClean="0"/>
              <a:t>Crickets, isopods, earthworms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smtClean="0"/>
              <a:t>Strawberries, willow trees, flowers</a:t>
            </a:r>
          </a:p>
        </p:txBody>
      </p:sp>
      <p:graphicFrame>
        <p:nvGraphicFramePr>
          <p:cNvPr id="9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10.  Why did we plant the seeds in the terrarium several days before we added the animals?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26626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26628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Animals needed the plants for food.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Seeds were more important.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Seeds won’t grow without sunlight.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Animals need more space.</a:t>
            </a:r>
          </a:p>
        </p:txBody>
      </p:sp>
      <p:sp>
        <p:nvSpPr>
          <p:cNvPr id="5" name="CorShape1"/>
          <p:cNvSpPr/>
          <p:nvPr>
            <p:custDataLst>
              <p:tags r:id="rId4"/>
            </p:custDataLst>
          </p:nvPr>
        </p:nvSpPr>
        <p:spPr>
          <a:xfrm>
            <a:off x="-60325" y="1862138"/>
            <a:ext cx="647700" cy="647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6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81000"/>
            <a:ext cx="5791200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4" name="TextBox 4"/>
          <p:cNvSpPr txBox="1">
            <a:spLocks noChangeArrowheads="1"/>
          </p:cNvSpPr>
          <p:nvPr/>
        </p:nvSpPr>
        <p:spPr bwMode="auto">
          <a:xfrm>
            <a:off x="838200" y="5334000"/>
            <a:ext cx="8077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We planted the seeds that would grow into plants.  The grass fed the crickets.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11.  What do producers contribute to an ecosystem?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28674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6" name="CorShape1"/>
          <p:cNvSpPr/>
          <p:nvPr>
            <p:custDataLst>
              <p:tags r:id="rId3"/>
            </p:custDataLst>
          </p:nvPr>
        </p:nvSpPr>
        <p:spPr>
          <a:xfrm>
            <a:off x="-295275" y="5080000"/>
            <a:ext cx="939800" cy="9398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77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They are the “clean up” crew?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They eat the consumers.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They eat small plants.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They make their own food and oxygen.</a:t>
            </a:r>
          </a:p>
        </p:txBody>
      </p:sp>
      <p:graphicFrame>
        <p:nvGraphicFramePr>
          <p:cNvPr id="7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533400"/>
            <a:ext cx="46482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2" name="TextBox 2"/>
          <p:cNvSpPr txBox="1">
            <a:spLocks noChangeArrowheads="1"/>
          </p:cNvSpPr>
          <p:nvPr/>
        </p:nvSpPr>
        <p:spPr bwMode="auto">
          <a:xfrm>
            <a:off x="838200" y="1981200"/>
            <a:ext cx="1481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Consumers</a:t>
            </a:r>
          </a:p>
          <a:p>
            <a:r>
              <a:rPr lang="en-US">
                <a:latin typeface="Calibri" pitchFamily="34" charset="0"/>
              </a:rPr>
              <a:t>eat producers</a:t>
            </a:r>
          </a:p>
        </p:txBody>
      </p:sp>
      <p:sp>
        <p:nvSpPr>
          <p:cNvPr id="102403" name="TextBox 3"/>
          <p:cNvSpPr txBox="1">
            <a:spLocks noChangeArrowheads="1"/>
          </p:cNvSpPr>
          <p:nvPr/>
        </p:nvSpPr>
        <p:spPr bwMode="auto">
          <a:xfrm>
            <a:off x="7239000" y="1676400"/>
            <a:ext cx="152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Producers make their own food. </a:t>
            </a:r>
          </a:p>
        </p:txBody>
      </p:sp>
      <p:sp>
        <p:nvSpPr>
          <p:cNvPr id="102404" name="TextBox 4"/>
          <p:cNvSpPr txBox="1">
            <a:spLocks noChangeArrowheads="1"/>
          </p:cNvSpPr>
          <p:nvPr/>
        </p:nvSpPr>
        <p:spPr bwMode="auto">
          <a:xfrm>
            <a:off x="4572000" y="5029200"/>
            <a:ext cx="381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Decomposers are the “clean up” crew.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90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12.  Which organisms recycle decaying plants and animals into something useful?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2438400"/>
          <a:ext cx="3644900" cy="4356100"/>
        </p:xfrm>
        <a:graphic>
          <a:graphicData uri="http://schemas.openxmlformats.org/presentationml/2006/ole">
            <p:oleObj spid="_x0000_s88066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6" name="CorShape1"/>
          <p:cNvSpPr/>
          <p:nvPr>
            <p:custDataLst>
              <p:tags r:id="rId3"/>
            </p:custDataLst>
          </p:nvPr>
        </p:nvSpPr>
        <p:spPr>
          <a:xfrm>
            <a:off x="173038" y="298291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8069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819400"/>
            <a:ext cx="4114800" cy="33067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Decomposers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Producers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Consumers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Trees</a:t>
            </a:r>
          </a:p>
        </p:txBody>
      </p:sp>
      <p:graphicFrame>
        <p:nvGraphicFramePr>
          <p:cNvPr id="7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863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4724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Box 3"/>
          <p:cNvSpPr txBox="1">
            <a:spLocks noChangeArrowheads="1"/>
          </p:cNvSpPr>
          <p:nvPr/>
        </p:nvSpPr>
        <p:spPr bwMode="auto">
          <a:xfrm>
            <a:off x="6629400" y="3810000"/>
            <a:ext cx="24701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Scavengers eat dead</a:t>
            </a:r>
          </a:p>
          <a:p>
            <a:r>
              <a:rPr lang="en-US" sz="2400">
                <a:latin typeface="Calibri" pitchFamily="34" charset="0"/>
              </a:rPr>
              <a:t>and decaying matter.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13.  How do you classify animals, plants and algae?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33794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173038" y="5099050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797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276600"/>
            <a:ext cx="4114800" cy="28495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Ecosystem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Habitat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Model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Organisms (Living)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7848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2" name="TextBox 4"/>
          <p:cNvSpPr txBox="1">
            <a:spLocks noChangeArrowheads="1"/>
          </p:cNvSpPr>
          <p:nvPr/>
        </p:nvSpPr>
        <p:spPr bwMode="auto">
          <a:xfrm>
            <a:off x="1219200" y="5257800"/>
            <a:ext cx="754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Algae 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257800"/>
            <a:ext cx="2819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TextBox 6"/>
          <p:cNvSpPr txBox="1">
            <a:spLocks noChangeArrowheads="1"/>
          </p:cNvSpPr>
          <p:nvPr/>
        </p:nvSpPr>
        <p:spPr bwMode="auto">
          <a:xfrm>
            <a:off x="3581400" y="55626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Algae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14.  What kind of plant would you have in an aquarium?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3352800"/>
          <a:ext cx="4572000" cy="3441700"/>
        </p:xfrm>
        <a:graphic>
          <a:graphicData uri="http://schemas.openxmlformats.org/presentationml/2006/ole">
            <p:oleObj spid="_x0000_s35842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6" name="CorShape1"/>
          <p:cNvSpPr/>
          <p:nvPr>
            <p:custDataLst>
              <p:tags r:id="rId3"/>
            </p:custDataLst>
          </p:nvPr>
        </p:nvSpPr>
        <p:spPr>
          <a:xfrm>
            <a:off x="173038" y="4437063"/>
            <a:ext cx="355600" cy="355600"/>
          </a:xfrm>
          <a:prstGeom prst="smileyFace">
            <a:avLst/>
          </a:prstGeom>
          <a:solidFill>
            <a:srgbClr val="FFFF00"/>
          </a:solidFill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45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200400"/>
            <a:ext cx="4114800" cy="29257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Grass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Rye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Elodea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Wheat</a:t>
            </a:r>
          </a:p>
        </p:txBody>
      </p:sp>
      <p:graphicFrame>
        <p:nvGraphicFramePr>
          <p:cNvPr id="7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8600"/>
            <a:ext cx="7543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" name="TextBox 4"/>
          <p:cNvSpPr txBox="1">
            <a:spLocks noChangeArrowheads="1"/>
          </p:cNvSpPr>
          <p:nvPr/>
        </p:nvSpPr>
        <p:spPr bwMode="auto">
          <a:xfrm>
            <a:off x="1295400" y="6096000"/>
            <a:ext cx="670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Elodea was the plant we put in the aquarium</a:t>
            </a:r>
            <a:r>
              <a:rPr lang="en-US">
                <a:latin typeface="Calibri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4"/>
          <p:cNvSpPr>
            <a:spLocks noChangeArrowheads="1"/>
          </p:cNvSpPr>
          <p:nvPr/>
        </p:nvSpPr>
        <p:spPr bwMode="auto">
          <a:xfrm>
            <a:off x="-765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 </a:t>
            </a:r>
          </a:p>
        </p:txBody>
      </p:sp>
      <p:sp>
        <p:nvSpPr>
          <p:cNvPr id="144386" name="Text Box 6"/>
          <p:cNvSpPr txBox="1">
            <a:spLocks noChangeArrowheads="1"/>
          </p:cNvSpPr>
          <p:nvPr/>
        </p:nvSpPr>
        <p:spPr bwMode="auto">
          <a:xfrm>
            <a:off x="1295400" y="1255713"/>
            <a:ext cx="579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4387" name="Rectangle 7"/>
          <p:cNvSpPr>
            <a:spLocks noChangeArrowheads="1"/>
          </p:cNvSpPr>
          <p:nvPr/>
        </p:nvSpPr>
        <p:spPr bwMode="auto">
          <a:xfrm>
            <a:off x="1066800" y="1722438"/>
            <a:ext cx="72390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>
                <a:latin typeface="Calibri" pitchFamily="34" charset="0"/>
              </a:rPr>
              <a:t>Non-living parts of an ecosystem are air, water, soil, rocks, and sunlight. You could also include altitude </a:t>
            </a:r>
          </a:p>
        </p:txBody>
      </p:sp>
      <p:pic>
        <p:nvPicPr>
          <p:cNvPr id="144388" name="Picture 10" descr="ecosystem-restoration-lakes-200X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3528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11" descr="MC90021566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28600"/>
            <a:ext cx="20558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12" descr="MC900057947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57200"/>
            <a:ext cx="18097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1" name="Picture 13" descr="MC900058188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81000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2" name="Picture 14" descr="MC900100936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657600"/>
            <a:ext cx="1676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3" name="Picture 15" descr="MC900446278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3581400"/>
            <a:ext cx="164623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15.  Which of the following is a non-living thing?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2362200"/>
          <a:ext cx="3797300" cy="3352800"/>
        </p:xfrm>
        <a:graphic>
          <a:graphicData uri="http://schemas.openxmlformats.org/presentationml/2006/ole">
            <p:oleObj spid="_x0000_s38914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173038" y="5022850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917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200400"/>
            <a:ext cx="2514600" cy="29257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Fish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Snails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Elodea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Sunlight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7848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8" name="TextBox 4"/>
          <p:cNvSpPr txBox="1">
            <a:spLocks noChangeArrowheads="1"/>
          </p:cNvSpPr>
          <p:nvPr/>
        </p:nvSpPr>
        <p:spPr bwMode="auto">
          <a:xfrm>
            <a:off x="1905000" y="5791200"/>
            <a:ext cx="4878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Sunlight is a non-living thing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3600" dirty="0" smtClean="0"/>
              <a:t>16.</a:t>
            </a:r>
            <a:r>
              <a:rPr lang="en-US" sz="1800" dirty="0" smtClean="0"/>
              <a:t> </a:t>
            </a:r>
            <a:r>
              <a:rPr lang="en-US" sz="3600" dirty="0" smtClean="0"/>
              <a:t>What is the source of energy for the frog?</a:t>
            </a:r>
            <a:br>
              <a:rPr lang="en-US" sz="3600" dirty="0" smtClean="0"/>
            </a:br>
            <a:endParaRPr lang="en-US" sz="36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5410200" y="5029200"/>
          <a:ext cx="3048000" cy="1765300"/>
        </p:xfrm>
        <a:graphic>
          <a:graphicData uri="http://schemas.openxmlformats.org/presentationml/2006/ole">
            <p:oleObj spid="_x0000_s39938" name="Chart" r:id="rId7" imgW="4572000" imgH="5143500" progId="MSGraph.Chart.8">
              <p:embed followColorScheme="full"/>
            </p:oleObj>
          </a:graphicData>
        </a:graphic>
      </p:graphicFrame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228600"/>
            <a:ext cx="4267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1676400" y="1676400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Calibri" pitchFamily="34" charset="0"/>
              </a:rPr>
              <a:t>1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2209800" y="3124200"/>
            <a:ext cx="60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Calibri" pitchFamily="34" charset="0"/>
              </a:rPr>
              <a:t>2</a:t>
            </a:r>
          </a:p>
        </p:txBody>
      </p:sp>
      <p:sp>
        <p:nvSpPr>
          <p:cNvPr id="39943" name="TextBox 7"/>
          <p:cNvSpPr txBox="1">
            <a:spLocks noChangeArrowheads="1"/>
          </p:cNvSpPr>
          <p:nvPr/>
        </p:nvSpPr>
        <p:spPr bwMode="auto">
          <a:xfrm>
            <a:off x="5181600" y="2971800"/>
            <a:ext cx="44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Calibri" pitchFamily="34" charset="0"/>
              </a:rPr>
              <a:t>3</a:t>
            </a:r>
          </a:p>
        </p:txBody>
      </p:sp>
      <p:sp>
        <p:nvSpPr>
          <p:cNvPr id="39944" name="TextBox 8"/>
          <p:cNvSpPr txBox="1">
            <a:spLocks noChangeArrowheads="1"/>
          </p:cNvSpPr>
          <p:nvPr/>
        </p:nvSpPr>
        <p:spPr bwMode="auto">
          <a:xfrm>
            <a:off x="4495800" y="838200"/>
            <a:ext cx="44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latin typeface="Calibri" pitchFamily="34" charset="0"/>
              </a:rPr>
              <a:t>4</a:t>
            </a:r>
          </a:p>
        </p:txBody>
      </p:sp>
      <p:sp>
        <p:nvSpPr>
          <p:cNvPr id="12" name="CorShape1"/>
          <p:cNvSpPr/>
          <p:nvPr>
            <p:custDataLst>
              <p:tags r:id="rId3"/>
            </p:custDataLst>
          </p:nvPr>
        </p:nvSpPr>
        <p:spPr>
          <a:xfrm>
            <a:off x="244475" y="5300663"/>
            <a:ext cx="266700" cy="266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946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4800600"/>
            <a:ext cx="4114800" cy="13255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z="2400" smtClean="0"/>
              <a:t>1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z="2400" smtClean="0"/>
              <a:t>2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z="2400" smtClean="0"/>
              <a:t>3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z="2400" smtClean="0"/>
              <a:t>4</a:t>
            </a:r>
          </a:p>
        </p:txBody>
      </p:sp>
      <p:graphicFrame>
        <p:nvGraphicFramePr>
          <p:cNvPr id="13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"/>
            <a:ext cx="441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6" name="TextBox 4"/>
          <p:cNvSpPr txBox="1">
            <a:spLocks noChangeArrowheads="1"/>
          </p:cNvSpPr>
          <p:nvPr/>
        </p:nvSpPr>
        <p:spPr bwMode="auto">
          <a:xfrm>
            <a:off x="838200" y="4876800"/>
            <a:ext cx="8097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Caterpillar is the source of food for the frog.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17.  Which of these are the only organism that can make food from non-living material?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648200" y="3200400"/>
          <a:ext cx="3733800" cy="3048000"/>
        </p:xfrm>
        <a:graphic>
          <a:graphicData uri="http://schemas.openxmlformats.org/presentationml/2006/ole">
            <p:oleObj spid="_x0000_s44034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173038" y="3973513"/>
            <a:ext cx="355600" cy="355600"/>
          </a:xfrm>
          <a:prstGeom prst="smileyFace">
            <a:avLst/>
          </a:prstGeom>
          <a:solidFill>
            <a:srgbClr val="FFFF00"/>
          </a:solidFill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037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810000"/>
            <a:ext cx="3581400" cy="23161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Producers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Consumers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Decomposers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Water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TextBox 6"/>
          <p:cNvSpPr txBox="1">
            <a:spLocks noChangeArrowheads="1"/>
          </p:cNvSpPr>
          <p:nvPr/>
        </p:nvSpPr>
        <p:spPr bwMode="auto">
          <a:xfrm>
            <a:off x="381000" y="5410200"/>
            <a:ext cx="87487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Producers make their food from  the sun, water and soil which are non-living things.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18.  What is the primary (main) energy source for all organisms?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72000" y="2514600"/>
          <a:ext cx="3949700" cy="3429000"/>
        </p:xfrm>
        <a:graphic>
          <a:graphicData uri="http://schemas.openxmlformats.org/presentationml/2006/ole">
            <p:oleObj spid="_x0000_s46082" name="Chart" r:id="rId8" imgW="4572000" imgH="5143500" progId="MSGraph.Chart.8">
              <p:embed followColorScheme="full"/>
            </p:oleObj>
          </a:graphicData>
        </a:graphic>
      </p:graphicFrame>
      <p:sp>
        <p:nvSpPr>
          <p:cNvPr id="6" name="CorShape1"/>
          <p:cNvSpPr/>
          <p:nvPr>
            <p:custDataLst>
              <p:tags r:id="rId3"/>
            </p:custDataLst>
          </p:nvPr>
        </p:nvSpPr>
        <p:spPr>
          <a:xfrm>
            <a:off x="173038" y="4946650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085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124200"/>
            <a:ext cx="3124200" cy="3001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Decomposers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Producers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Consumers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Sun</a:t>
            </a:r>
          </a:p>
        </p:txBody>
      </p:sp>
      <p:graphicFrame>
        <p:nvGraphicFramePr>
          <p:cNvPr id="7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533400"/>
            <a:ext cx="533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0"/>
            <a:ext cx="2057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Box 3"/>
          <p:cNvSpPr txBox="1">
            <a:spLocks noChangeArrowheads="1"/>
          </p:cNvSpPr>
          <p:nvPr/>
        </p:nvSpPr>
        <p:spPr bwMode="auto">
          <a:xfrm>
            <a:off x="1066800" y="4038600"/>
            <a:ext cx="72088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The sun provides energy to producers who make their own food.  Consumers eat the plants or animals that eat the plants.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19.  If a plant is missing part of a leaf, what might you think is happening in the aquarium?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5105400" y="2895600"/>
          <a:ext cx="3581400" cy="3352800"/>
        </p:xfrm>
        <a:graphic>
          <a:graphicData uri="http://schemas.openxmlformats.org/presentationml/2006/ole">
            <p:oleObj spid="_x0000_s48130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6" name="CorShape1"/>
          <p:cNvSpPr/>
          <p:nvPr>
            <p:custDataLst>
              <p:tags r:id="rId3"/>
            </p:custDataLst>
          </p:nvPr>
        </p:nvSpPr>
        <p:spPr>
          <a:xfrm>
            <a:off x="-60325" y="3111500"/>
            <a:ext cx="647700" cy="647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13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362200"/>
            <a:ext cx="4114800" cy="41148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plant is dead.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An animal is eating the plant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 water is too cold.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aquarium needs more  snails.</a:t>
            </a:r>
          </a:p>
        </p:txBody>
      </p:sp>
      <p:graphicFrame>
        <p:nvGraphicFramePr>
          <p:cNvPr id="7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534400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TextBox 4"/>
          <p:cNvSpPr txBox="1">
            <a:spLocks noChangeArrowheads="1"/>
          </p:cNvSpPr>
          <p:nvPr/>
        </p:nvSpPr>
        <p:spPr bwMode="auto">
          <a:xfrm>
            <a:off x="0" y="5029200"/>
            <a:ext cx="8915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latin typeface="Calibri" pitchFamily="34" charset="0"/>
              </a:rPr>
              <a:t>Not the kind of fish that we had in our aquarium</a:t>
            </a:r>
            <a:r>
              <a:rPr lang="en-US" sz="3600">
                <a:latin typeface="Calibri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PQuestion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2.  Which </a:t>
            </a:r>
            <a:r>
              <a:rPr lang="en-US" sz="4000" dirty="0"/>
              <a:t>of these is a freshwater ecosystem?</a:t>
            </a:r>
          </a:p>
        </p:txBody>
      </p:sp>
      <p:graphicFrame>
        <p:nvGraphicFramePr>
          <p:cNvPr id="6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73731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8" name="CorShape1"/>
          <p:cNvSpPr/>
          <p:nvPr>
            <p:custDataLst>
              <p:tags r:id="rId3"/>
            </p:custDataLst>
          </p:nvPr>
        </p:nvSpPr>
        <p:spPr>
          <a:xfrm>
            <a:off x="173038" y="370046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3734" name="TPAnswers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048000"/>
            <a:ext cx="4114800" cy="30781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Atlantic Ocean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Falls Lake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Pacific Ocean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Indian Ocean</a:t>
            </a:r>
          </a:p>
        </p:txBody>
      </p:sp>
      <p:graphicFrame>
        <p:nvGraphicFramePr>
          <p:cNvPr id="9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20.  How can you be sure the fish are eating the plants?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876800" y="2590800"/>
          <a:ext cx="3733800" cy="3124200"/>
        </p:xfrm>
        <a:graphic>
          <a:graphicData uri="http://schemas.openxmlformats.org/presentationml/2006/ole">
            <p:oleObj spid="_x0000_s49154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-295275" y="4562475"/>
            <a:ext cx="939800" cy="9398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157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057400"/>
            <a:ext cx="3505200" cy="44196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Remove some of the fish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Add some fish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Add more snails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Observe  the fish and record what happens.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04800"/>
            <a:ext cx="624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6" name="TextBox 4"/>
          <p:cNvSpPr txBox="1">
            <a:spLocks noChangeArrowheads="1"/>
          </p:cNvSpPr>
          <p:nvPr/>
        </p:nvSpPr>
        <p:spPr bwMode="auto">
          <a:xfrm>
            <a:off x="1066800" y="4572000"/>
            <a:ext cx="72818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Observation and note taking is the best way to know what is going on in the</a:t>
            </a:r>
          </a:p>
          <a:p>
            <a:r>
              <a:rPr lang="en-US" sz="3200">
                <a:latin typeface="Calibri" pitchFamily="34" charset="0"/>
              </a:rPr>
              <a:t>aquarium or any investigation</a:t>
            </a:r>
            <a:r>
              <a:rPr lang="en-US">
                <a:latin typeface="Calibri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21.  What would you use to test the effects of acid rain in your ecosystem?</a:t>
            </a:r>
            <a:endParaRPr lang="en-US" dirty="0"/>
          </a:p>
        </p:txBody>
      </p:sp>
      <p:graphicFrame>
        <p:nvGraphicFramePr>
          <p:cNvPr id="5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52227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52229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3124200"/>
            <a:ext cx="3657600" cy="3001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salt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baking soda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lemon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milk</a:t>
            </a:r>
          </a:p>
        </p:txBody>
      </p:sp>
      <p:sp>
        <p:nvSpPr>
          <p:cNvPr id="6" name="CorShape1"/>
          <p:cNvSpPr/>
          <p:nvPr>
            <p:custDataLst>
              <p:tags r:id="rId4"/>
            </p:custDataLst>
          </p:nvPr>
        </p:nvSpPr>
        <p:spPr>
          <a:xfrm>
            <a:off x="173038" y="436086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7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" grpId="0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81000"/>
            <a:ext cx="3962400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4" name="TextBox 4"/>
          <p:cNvSpPr txBox="1">
            <a:spLocks noChangeArrowheads="1"/>
          </p:cNvSpPr>
          <p:nvPr/>
        </p:nvSpPr>
        <p:spPr bwMode="auto">
          <a:xfrm>
            <a:off x="304800" y="5257800"/>
            <a:ext cx="8458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alibri" pitchFamily="34" charset="0"/>
              </a:rPr>
              <a:t>Lemons are acids like vinegar. </a:t>
            </a:r>
          </a:p>
          <a:p>
            <a:r>
              <a:rPr lang="en-US" sz="3600">
                <a:latin typeface="Calibri" pitchFamily="34" charset="0"/>
              </a:rPr>
              <a:t> You could use them to make a test solution.</a:t>
            </a: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219200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22.  What is a variable in an investigation?</a:t>
            </a:r>
            <a:endParaRPr lang="en-US" dirty="0"/>
          </a:p>
        </p:txBody>
      </p:sp>
      <p:graphicFrame>
        <p:nvGraphicFramePr>
          <p:cNvPr id="8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54275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9" name="CorShape1"/>
          <p:cNvSpPr/>
          <p:nvPr>
            <p:custDataLst>
              <p:tags r:id="rId3"/>
            </p:custDataLst>
          </p:nvPr>
        </p:nvSpPr>
        <p:spPr>
          <a:xfrm>
            <a:off x="-60325" y="1862138"/>
            <a:ext cx="647700" cy="647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278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thing that changes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thing  that stays the same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Writing in your science notebook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Your prediction</a:t>
            </a:r>
          </a:p>
        </p:txBody>
      </p:sp>
      <p:graphicFrame>
        <p:nvGraphicFramePr>
          <p:cNvPr id="10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8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23.  What is the control in an investigation?</a:t>
            </a:r>
            <a:endParaRPr lang="en-US" dirty="0"/>
          </a:p>
        </p:txBody>
      </p:sp>
      <p:graphicFrame>
        <p:nvGraphicFramePr>
          <p:cNvPr id="5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55299" name="Chart" r:id="rId6" imgW="4572000" imgH="5143500" progId="MSGraph.Chart.8">
              <p:embed followColorScheme="full"/>
            </p:oleObj>
          </a:graphicData>
        </a:graphic>
      </p:graphicFrame>
      <p:sp>
        <p:nvSpPr>
          <p:cNvPr id="55301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thing that changes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thing that stays the same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What is written in your science notebook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None of the above</a:t>
            </a:r>
          </a:p>
        </p:txBody>
      </p:sp>
      <p:graphicFrame>
        <p:nvGraphicFramePr>
          <p:cNvPr id="6" name="ResponseTable" hidden="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90538"/>
            <a:ext cx="27432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304800" y="3352800"/>
            <a:ext cx="80772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If you wanted to investigate the effect of  acid rain, you could have two aquariums. Put  an</a:t>
            </a:r>
          </a:p>
          <a:p>
            <a:r>
              <a:rPr lang="en-US" sz="3200">
                <a:latin typeface="Calibri" pitchFamily="34" charset="0"/>
              </a:rPr>
              <a:t> acid solution in one, which would be the variable, and nothing in the other. That</a:t>
            </a:r>
          </a:p>
          <a:p>
            <a:r>
              <a:rPr lang="en-US" sz="3200">
                <a:latin typeface="Calibri" pitchFamily="34" charset="0"/>
              </a:rPr>
              <a:t>would be the control.</a:t>
            </a: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130051" name="TextBox 3"/>
          <p:cNvSpPr txBox="1">
            <a:spLocks noChangeArrowheads="1"/>
          </p:cNvSpPr>
          <p:nvPr/>
        </p:nvSpPr>
        <p:spPr bwMode="auto">
          <a:xfrm>
            <a:off x="609600" y="685800"/>
            <a:ext cx="28368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Variable</a:t>
            </a:r>
          </a:p>
          <a:p>
            <a:r>
              <a:rPr lang="en-US" sz="3600">
                <a:latin typeface="Calibri" pitchFamily="34" charset="0"/>
              </a:rPr>
              <a:t>What changes</a:t>
            </a:r>
          </a:p>
        </p:txBody>
      </p:sp>
      <p:sp>
        <p:nvSpPr>
          <p:cNvPr id="130052" name="TextBox 4"/>
          <p:cNvSpPr txBox="1">
            <a:spLocks noChangeArrowheads="1"/>
          </p:cNvSpPr>
          <p:nvPr/>
        </p:nvSpPr>
        <p:spPr bwMode="auto">
          <a:xfrm>
            <a:off x="6705600" y="457200"/>
            <a:ext cx="2133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itchFamily="34" charset="0"/>
              </a:rPr>
              <a:t>Control</a:t>
            </a:r>
          </a:p>
          <a:p>
            <a:r>
              <a:rPr lang="en-US" sz="3600">
                <a:latin typeface="Calibri" pitchFamily="34" charset="0"/>
              </a:rPr>
              <a:t>What stays the </a:t>
            </a:r>
          </a:p>
          <a:p>
            <a:r>
              <a:rPr lang="en-US" sz="3600">
                <a:latin typeface="Calibri" pitchFamily="34" charset="0"/>
              </a:rPr>
              <a:t>same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24.  Which of these is an environmental problem?</a:t>
            </a:r>
            <a:endParaRPr lang="en-US" dirty="0"/>
          </a:p>
        </p:txBody>
      </p:sp>
      <p:graphicFrame>
        <p:nvGraphicFramePr>
          <p:cNvPr id="6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57347" name="Chart" r:id="rId8" imgW="4572000" imgH="5143500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-60325" y="4025900"/>
            <a:ext cx="647700" cy="647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350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276600"/>
            <a:ext cx="4114800" cy="28495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People hunting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Fertilizer too close to a river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Bicycle lanes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All of the above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Box 3"/>
          <p:cNvSpPr txBox="1">
            <a:spLocks noChangeArrowheads="1"/>
          </p:cNvSpPr>
          <p:nvPr/>
        </p:nvSpPr>
        <p:spPr bwMode="auto">
          <a:xfrm>
            <a:off x="1676400" y="457200"/>
            <a:ext cx="686435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Calibri" pitchFamily="34" charset="0"/>
              </a:rPr>
              <a:t>Environmental Problems</a:t>
            </a:r>
          </a:p>
          <a:p>
            <a:pPr>
              <a:buFont typeface="Wingdings" pitchFamily="2" charset="2"/>
              <a:buChar char="Ø"/>
            </a:pPr>
            <a:r>
              <a:rPr lang="en-US" sz="3600">
                <a:latin typeface="Calibri" pitchFamily="34" charset="0"/>
              </a:rPr>
              <a:t>Acid rain</a:t>
            </a:r>
          </a:p>
          <a:p>
            <a:pPr>
              <a:buFont typeface="Wingdings" pitchFamily="2" charset="2"/>
              <a:buChar char="Ø"/>
            </a:pPr>
            <a:r>
              <a:rPr lang="en-US" sz="3600">
                <a:latin typeface="Calibri" pitchFamily="34" charset="0"/>
              </a:rPr>
              <a:t>Rock salt on covered road</a:t>
            </a:r>
          </a:p>
          <a:p>
            <a:pPr>
              <a:buFont typeface="Wingdings" pitchFamily="2" charset="2"/>
              <a:buChar char="Ø"/>
            </a:pPr>
            <a:r>
              <a:rPr lang="en-US" sz="3600">
                <a:latin typeface="Calibri" pitchFamily="34" charset="0"/>
              </a:rPr>
              <a:t>Air and water pollution</a:t>
            </a:r>
          </a:p>
          <a:p>
            <a:pPr>
              <a:buFont typeface="Wingdings" pitchFamily="2" charset="2"/>
              <a:buChar char="Ø"/>
            </a:pPr>
            <a:r>
              <a:rPr lang="en-US" sz="3600">
                <a:latin typeface="Calibri" pitchFamily="34" charset="0"/>
              </a:rPr>
              <a:t>Fertilizer going into water sources</a:t>
            </a:r>
          </a:p>
          <a:p>
            <a:pPr>
              <a:buFont typeface="Wingdings" pitchFamily="2" charset="2"/>
              <a:buChar char="Ø"/>
            </a:pPr>
            <a:r>
              <a:rPr lang="en-US" sz="3600">
                <a:latin typeface="Calibri" pitchFamily="34" charset="0"/>
              </a:rPr>
              <a:t>Over population of some animals</a:t>
            </a:r>
          </a:p>
          <a:p>
            <a:pPr>
              <a:buFont typeface="Wingdings" pitchFamily="2" charset="2"/>
              <a:buChar char="Ø"/>
            </a:pPr>
            <a:endParaRPr lang="en-US">
              <a:latin typeface="Calibri" pitchFamily="34" charset="0"/>
            </a:endParaRPr>
          </a:p>
        </p:txBody>
      </p:sp>
      <p:pic>
        <p:nvPicPr>
          <p:cNvPr id="1331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038600"/>
            <a:ext cx="178117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96240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810000"/>
            <a:ext cx="2286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25.  When you are doing an investigation, what is a prediction?</a:t>
            </a:r>
            <a:endParaRPr lang="en-US" dirty="0"/>
          </a:p>
        </p:txBody>
      </p:sp>
      <p:graphicFrame>
        <p:nvGraphicFramePr>
          <p:cNvPr id="5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59395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59397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information or data you collect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 focus question you are answering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What you think will happen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What you learned</a:t>
            </a:r>
          </a:p>
        </p:txBody>
      </p:sp>
      <p:sp>
        <p:nvSpPr>
          <p:cNvPr id="6" name="CorShape1"/>
          <p:cNvSpPr/>
          <p:nvPr>
            <p:custDataLst>
              <p:tags r:id="rId4"/>
            </p:custDataLst>
          </p:nvPr>
        </p:nvSpPr>
        <p:spPr>
          <a:xfrm>
            <a:off x="-60325" y="3910013"/>
            <a:ext cx="647700" cy="647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7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5" descr="fresh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3886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Rectangle 6"/>
          <p:cNvSpPr>
            <a:spLocks noChangeArrowheads="1"/>
          </p:cNvSpPr>
          <p:nvPr/>
        </p:nvSpPr>
        <p:spPr bwMode="auto">
          <a:xfrm>
            <a:off x="762000" y="3419475"/>
            <a:ext cx="3810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>
                <a:latin typeface="Calibri" pitchFamily="34" charset="0"/>
              </a:rPr>
              <a:t>Freshwater ecosystems are aquatic systems</a:t>
            </a:r>
          </a:p>
          <a:p>
            <a:r>
              <a:rPr lang="en-US" sz="2400">
                <a:latin typeface="Calibri" pitchFamily="34" charset="0"/>
              </a:rPr>
              <a:t> which contain drinkable water or water of almost no salt content. </a:t>
            </a:r>
          </a:p>
          <a:p>
            <a:r>
              <a:rPr lang="en-US" sz="2400">
                <a:latin typeface="Calibri" pitchFamily="34" charset="0"/>
              </a:rPr>
              <a:t>Freshwater resources include</a:t>
            </a:r>
          </a:p>
          <a:p>
            <a:r>
              <a:rPr lang="en-US" sz="2400">
                <a:latin typeface="Calibri" pitchFamily="34" charset="0"/>
              </a:rPr>
              <a:t> </a:t>
            </a:r>
            <a:r>
              <a:rPr lang="en-US" sz="2400">
                <a:latin typeface="Calibri" pitchFamily="34" charset="0"/>
                <a:hlinkClick r:id="rId4"/>
              </a:rPr>
              <a:t>lakes and ponds</a:t>
            </a:r>
            <a:r>
              <a:rPr lang="en-US" sz="2400">
                <a:latin typeface="Calibri" pitchFamily="34" charset="0"/>
              </a:rPr>
              <a:t>, </a:t>
            </a:r>
            <a:r>
              <a:rPr lang="en-US" sz="2400">
                <a:latin typeface="Calibri" pitchFamily="34" charset="0"/>
                <a:hlinkClick r:id="rId5"/>
              </a:rPr>
              <a:t>rivers and streams</a:t>
            </a:r>
            <a:r>
              <a:rPr lang="en-US" sz="2400">
                <a:latin typeface="Calibri" pitchFamily="34" charset="0"/>
              </a:rPr>
              <a:t>, </a:t>
            </a:r>
            <a:r>
              <a:rPr lang="en-US" sz="2400">
                <a:latin typeface="Calibri" pitchFamily="34" charset="0"/>
                <a:hlinkClick r:id="rId4"/>
              </a:rPr>
              <a:t>reservoirs</a:t>
            </a:r>
            <a:r>
              <a:rPr lang="en-US" sz="2400">
                <a:latin typeface="Calibri" pitchFamily="34" charset="0"/>
              </a:rPr>
              <a:t>, </a:t>
            </a:r>
            <a:r>
              <a:rPr lang="en-US" sz="2400">
                <a:latin typeface="Calibri" pitchFamily="34" charset="0"/>
                <a:hlinkClick r:id="rId6"/>
              </a:rPr>
              <a:t>wetlands</a:t>
            </a:r>
            <a:r>
              <a:rPr lang="en-US" sz="2400">
                <a:latin typeface="Calibri" pitchFamily="34" charset="0"/>
              </a:rPr>
              <a:t>, and </a:t>
            </a:r>
            <a:r>
              <a:rPr lang="en-US" sz="2400">
                <a:latin typeface="Calibri" pitchFamily="34" charset="0"/>
                <a:hlinkClick r:id="rId7"/>
              </a:rPr>
              <a:t>groundwater</a:t>
            </a:r>
            <a:r>
              <a:rPr lang="en-US">
                <a:latin typeface="Calibri" pitchFamily="34" charset="0"/>
              </a:rPr>
              <a:t>. </a:t>
            </a:r>
          </a:p>
        </p:txBody>
      </p:sp>
      <p:sp>
        <p:nvSpPr>
          <p:cNvPr id="76803" name="TextBox 3"/>
          <p:cNvSpPr txBox="1">
            <a:spLocks noChangeArrowheads="1"/>
          </p:cNvSpPr>
          <p:nvPr/>
        </p:nvSpPr>
        <p:spPr bwMode="auto">
          <a:xfrm>
            <a:off x="4724400" y="3733800"/>
            <a:ext cx="4114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Salt water ecosystems are aquatic systems</a:t>
            </a:r>
          </a:p>
          <a:p>
            <a:r>
              <a:rPr lang="en-US" sz="2400">
                <a:latin typeface="Calibri" pitchFamily="34" charset="0"/>
              </a:rPr>
              <a:t>that contain salt water. </a:t>
            </a:r>
          </a:p>
          <a:p>
            <a:r>
              <a:rPr lang="en-US" sz="2400">
                <a:solidFill>
                  <a:srgbClr val="0070C0"/>
                </a:solidFill>
                <a:latin typeface="Calibri" pitchFamily="34" charset="0"/>
              </a:rPr>
              <a:t>All oceans </a:t>
            </a:r>
            <a:r>
              <a:rPr lang="en-US" sz="2400">
                <a:latin typeface="Calibri" pitchFamily="34" charset="0"/>
              </a:rPr>
              <a:t>are</a:t>
            </a:r>
          </a:p>
          <a:p>
            <a:r>
              <a:rPr lang="en-US" sz="2400">
                <a:latin typeface="Calibri" pitchFamily="34" charset="0"/>
              </a:rPr>
              <a:t>salt water ecosystems.</a:t>
            </a:r>
          </a:p>
          <a:p>
            <a:endParaRPr lang="en-US" sz="2400">
              <a:latin typeface="Calibri" pitchFamily="34" charset="0"/>
            </a:endParaRPr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533400"/>
            <a:ext cx="30670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457200"/>
          <a:ext cx="7239000" cy="590533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556047"/>
                <a:gridCol w="3112093"/>
                <a:gridCol w="2570860"/>
              </a:tblGrid>
              <a:tr h="414475"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Purpose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Question</a:t>
                      </a:r>
                      <a:endParaRPr lang="en-US" dirty="0"/>
                    </a:p>
                  </a:txBody>
                  <a:tcPr/>
                </a:tc>
              </a:tr>
              <a:tr h="8129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Focus Question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What is being in investigated?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What</a:t>
                      </a:r>
                      <a:r>
                        <a:rPr lang="en-US" sz="1600" baseline="0" dirty="0" smtClean="0"/>
                        <a:t> does…? How does…? What can…? How does? Which…?</a:t>
                      </a:r>
                      <a:endParaRPr lang="en-US" sz="1600" dirty="0"/>
                    </a:p>
                  </a:txBody>
                  <a:tcPr/>
                </a:tc>
              </a:tr>
              <a:tr h="8049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Prediction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Provides</a:t>
                      </a:r>
                      <a:r>
                        <a:rPr lang="en-US" sz="1600" baseline="0" dirty="0" smtClean="0"/>
                        <a:t> a reasonable explanation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 think … will happen  because… </a:t>
                      </a:r>
                      <a:endParaRPr lang="en-US" sz="1600" dirty="0"/>
                    </a:p>
                  </a:txBody>
                  <a:tcPr/>
                </a:tc>
              </a:tr>
              <a:tr h="82798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Planning</a:t>
                      </a:r>
                    </a:p>
                    <a:p>
                      <a:r>
                        <a:rPr lang="en-US" sz="1600" dirty="0" smtClean="0"/>
                        <a:t> - general</a:t>
                      </a:r>
                    </a:p>
                    <a:p>
                      <a:r>
                        <a:rPr lang="en-US" sz="1600" dirty="0" smtClean="0"/>
                        <a:t>- operational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Describes which variables will be changed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105379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</a:t>
                      </a:r>
                    </a:p>
                    <a:p>
                      <a:r>
                        <a:rPr lang="en-US" sz="1600" dirty="0" smtClean="0"/>
                        <a:t>Observation and</a:t>
                      </a:r>
                      <a:r>
                        <a:rPr lang="en-US" sz="1600" baseline="0" dirty="0" smtClean="0"/>
                        <a:t> measurement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charts, tables,</a:t>
                      </a:r>
                      <a:r>
                        <a:rPr lang="en-US" sz="1600" baseline="0" dirty="0" smtClean="0"/>
                        <a:t> graphs, labeled diagrams and illustrations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How are we going to record what we are going to observe </a:t>
                      </a:r>
                      <a:r>
                        <a:rPr lang="en-US" sz="1600" baseline="0" dirty="0" smtClean="0"/>
                        <a:t> or measure?</a:t>
                      </a:r>
                      <a:endParaRPr lang="en-US" sz="1600" dirty="0"/>
                    </a:p>
                  </a:txBody>
                  <a:tcPr/>
                </a:tc>
              </a:tr>
              <a:tr h="5720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Claims/Evidence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Claims</a:t>
                      </a:r>
                      <a:r>
                        <a:rPr lang="en-US" sz="1600" baseline="0" dirty="0" smtClean="0"/>
                        <a:t> linked to data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 claim …because…</a:t>
                      </a:r>
                    </a:p>
                    <a:p>
                      <a:r>
                        <a:rPr lang="en-US" sz="1600" dirty="0" smtClean="0"/>
                        <a:t>I know … because…</a:t>
                      </a:r>
                      <a:endParaRPr lang="en-US" sz="1600" dirty="0"/>
                    </a:p>
                  </a:txBody>
                  <a:tcPr/>
                </a:tc>
              </a:tr>
              <a:tr h="49210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Conclusion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What was learned from the evidence.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Today I learned …</a:t>
                      </a:r>
                      <a:endParaRPr lang="en-US" sz="1600" dirty="0"/>
                    </a:p>
                  </a:txBody>
                  <a:tcPr/>
                </a:tc>
              </a:tr>
              <a:tr h="8129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Reflection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Opportunities to think about what you learned.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 questions that I have now are …</a:t>
                      </a:r>
                    </a:p>
                    <a:p>
                      <a:r>
                        <a:rPr lang="en-US" sz="1600" dirty="0" smtClean="0"/>
                        <a:t>I wonder if …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26.  How do you measure how acidic a solution is?</a:t>
            </a:r>
            <a:endParaRPr lang="en-US" dirty="0"/>
          </a:p>
        </p:txBody>
      </p:sp>
      <p:graphicFrame>
        <p:nvGraphicFramePr>
          <p:cNvPr id="7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60419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8" name="CorShape1"/>
          <p:cNvSpPr/>
          <p:nvPr>
            <p:custDataLst>
              <p:tags r:id="rId3"/>
            </p:custDataLst>
          </p:nvPr>
        </p:nvSpPr>
        <p:spPr>
          <a:xfrm>
            <a:off x="173038" y="5022850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422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200400"/>
            <a:ext cx="4114800" cy="2925763"/>
          </a:xfrm>
        </p:spPr>
        <p:txBody>
          <a:bodyPr/>
          <a:lstStyle/>
          <a:p>
            <a:pPr marL="514350" indent="-514350" eaLnBrk="1" hangingPunct="1">
              <a:buFont typeface="Arial" charset="0"/>
              <a:buNone/>
            </a:pPr>
            <a:r>
              <a:rPr lang="en-US" smtClean="0"/>
              <a:t>1.  Grams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mtClean="0"/>
              <a:t>2.  Ml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mtClean="0"/>
              <a:t>3.  Mohs’</a:t>
            </a:r>
          </a:p>
          <a:p>
            <a:pPr marL="514350" indent="-514350" eaLnBrk="1" hangingPunct="1">
              <a:buFont typeface="Arial" charset="0"/>
              <a:buNone/>
            </a:pPr>
            <a:r>
              <a:rPr lang="en-US" smtClean="0"/>
              <a:t>4.  pH</a:t>
            </a:r>
          </a:p>
        </p:txBody>
      </p:sp>
      <p:graphicFrame>
        <p:nvGraphicFramePr>
          <p:cNvPr id="9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" grpId="0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3810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28600"/>
            <a:ext cx="28956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TextBox 5"/>
          <p:cNvSpPr txBox="1">
            <a:spLocks noChangeArrowheads="1"/>
          </p:cNvSpPr>
          <p:nvPr/>
        </p:nvSpPr>
        <p:spPr bwMode="auto">
          <a:xfrm>
            <a:off x="533400" y="3352800"/>
            <a:ext cx="77803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alibri" pitchFamily="34" charset="0"/>
              </a:rPr>
              <a:t>pH test strips are used to measure how acidic something is. The lower the</a:t>
            </a:r>
          </a:p>
          <a:p>
            <a:r>
              <a:rPr lang="en-US" sz="2800">
                <a:latin typeface="Calibri" pitchFamily="34" charset="0"/>
              </a:rPr>
              <a:t>number the more acidic.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27.  Where does oxygen come from in an ecosystem?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62466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173038" y="225266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469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Consumers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Producers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Decomposers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Scavengers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04800"/>
            <a:ext cx="5029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0" name="TextBox 4"/>
          <p:cNvSpPr txBox="1">
            <a:spLocks noChangeArrowheads="1"/>
          </p:cNvSpPr>
          <p:nvPr/>
        </p:nvSpPr>
        <p:spPr bwMode="auto">
          <a:xfrm>
            <a:off x="228600" y="3962400"/>
            <a:ext cx="8458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alibri" pitchFamily="34" charset="0"/>
              </a:rPr>
              <a:t>Oxygen comes from producers and is breathed by consumers.</a:t>
            </a:r>
          </a:p>
          <a:p>
            <a:endParaRPr lang="en-US" sz="3600">
              <a:latin typeface="Calibri" pitchFamily="34" charset="0"/>
            </a:endParaRPr>
          </a:p>
          <a:p>
            <a:r>
              <a:rPr lang="en-US" sz="3600">
                <a:latin typeface="Calibri" pitchFamily="34" charset="0"/>
              </a:rPr>
              <a:t>Carbon dioxide  comes from consumers and is breather by producers.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782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28.  Why did we let the water sit for our aquarium for a day before we added the fish.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/>
        </p:nvGraphicFramePr>
        <p:xfrm>
          <a:off x="3886200" y="2971800"/>
          <a:ext cx="4572000" cy="3594100"/>
        </p:xfrm>
        <a:graphic>
          <a:graphicData uri="http://schemas.openxmlformats.org/presentationml/2006/ole">
            <p:oleObj spid="_x0000_s64514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6" name="CorShape1"/>
          <p:cNvSpPr/>
          <p:nvPr>
            <p:custDataLst>
              <p:tags r:id="rId3"/>
            </p:custDataLst>
          </p:nvPr>
        </p:nvSpPr>
        <p:spPr>
          <a:xfrm>
            <a:off x="-517525" y="4748213"/>
            <a:ext cx="647700" cy="647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517" name="TPAnswers"/>
          <p:cNvSpPr>
            <a:spLocks noGrp="1"/>
          </p:cNvSpPr>
          <p:nvPr>
            <p:ph type="body" idx="4294967295"/>
            <p:custDataLst>
              <p:tags r:id="rId4"/>
            </p:custDataLst>
          </p:nvPr>
        </p:nvSpPr>
        <p:spPr>
          <a:xfrm>
            <a:off x="0" y="2438400"/>
            <a:ext cx="4114800" cy="4191000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So that it would be the correct temperature.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To clean the water.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To add oxygen to the water.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Easier to move the fish.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Box 1"/>
          <p:cNvSpPr txBox="1">
            <a:spLocks noChangeArrowheads="1"/>
          </p:cNvSpPr>
          <p:nvPr/>
        </p:nvSpPr>
        <p:spPr bwMode="auto">
          <a:xfrm>
            <a:off x="838200" y="457200"/>
            <a:ext cx="7162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We let the water set for 24 hours so that oxygen  would be added to the </a:t>
            </a:r>
          </a:p>
          <a:p>
            <a:r>
              <a:rPr lang="en-US" sz="3200">
                <a:latin typeface="Calibri" pitchFamily="34" charset="0"/>
              </a:rPr>
              <a:t>water.  We could have  used a plastic dropper to gently bubble air  to add oxygen to the water.  The fish needed oxygen in the water to breathe.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429000"/>
            <a:ext cx="381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29.  How do decaying plants and animals help the soil in an ecosystem.</a:t>
            </a:r>
            <a:endParaRPr lang="en-US" dirty="0"/>
          </a:p>
        </p:txBody>
      </p:sp>
      <p:graphicFrame>
        <p:nvGraphicFramePr>
          <p:cNvPr id="6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81923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7" name="CorShape1"/>
          <p:cNvSpPr/>
          <p:nvPr>
            <p:custDataLst>
              <p:tags r:id="rId3"/>
            </p:custDataLst>
          </p:nvPr>
        </p:nvSpPr>
        <p:spPr>
          <a:xfrm>
            <a:off x="-60325" y="3157538"/>
            <a:ext cx="647700" cy="6477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1926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895600"/>
            <a:ext cx="4114800" cy="32305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It puts nutrients in the soil.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It removes pollutants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soil stays dry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The soil stays moist.</a:t>
            </a:r>
          </a:p>
        </p:txBody>
      </p:sp>
      <p:graphicFrame>
        <p:nvGraphicFramePr>
          <p:cNvPr id="8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04800"/>
            <a:ext cx="6096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0" name="TextBox 4"/>
          <p:cNvSpPr txBox="1">
            <a:spLocks noChangeArrowheads="1"/>
          </p:cNvSpPr>
          <p:nvPr/>
        </p:nvSpPr>
        <p:spPr bwMode="auto">
          <a:xfrm>
            <a:off x="1752600" y="5715000"/>
            <a:ext cx="6778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Decaying plants and animals put nutrients in the soil.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30.  Which of the following are scavengers?</a:t>
            </a:r>
            <a:endParaRPr lang="en-US" dirty="0"/>
          </a:p>
        </p:txBody>
      </p:sp>
      <p:graphicFrame>
        <p:nvGraphicFramePr>
          <p:cNvPr id="7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83971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8" name="CorShape1"/>
          <p:cNvSpPr/>
          <p:nvPr>
            <p:custDataLst>
              <p:tags r:id="rId3"/>
            </p:custDataLst>
          </p:nvPr>
        </p:nvSpPr>
        <p:spPr>
          <a:xfrm>
            <a:off x="173038" y="237331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3974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209800"/>
            <a:ext cx="4114800" cy="39163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Isopods and snails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Elodea and fish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Crickets and rye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n-US" smtClean="0"/>
              <a:t>All of the above</a:t>
            </a:r>
          </a:p>
        </p:txBody>
      </p:sp>
      <p:graphicFrame>
        <p:nvGraphicFramePr>
          <p:cNvPr id="9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PQuestion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3.  At </a:t>
            </a:r>
            <a:r>
              <a:rPr lang="en-US" sz="3200" dirty="0"/>
              <a:t>the NC aquarium there is a large salt water touch tank.  Which best describes this tank?</a:t>
            </a:r>
          </a:p>
        </p:txBody>
      </p:sp>
      <p:graphicFrame>
        <p:nvGraphicFramePr>
          <p:cNvPr id="6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75779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8" name="CorShape1"/>
          <p:cNvSpPr/>
          <p:nvPr>
            <p:custDataLst>
              <p:tags r:id="rId3"/>
            </p:custDataLst>
          </p:nvPr>
        </p:nvSpPr>
        <p:spPr>
          <a:xfrm>
            <a:off x="212725" y="4514850"/>
            <a:ext cx="304800" cy="304800"/>
          </a:xfrm>
          <a:prstGeom prst="smileyFace">
            <a:avLst/>
          </a:prstGeom>
          <a:solidFill>
            <a:srgbClr val="FFFF00"/>
          </a:solidFill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782" name="TPAnswers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3429000"/>
            <a:ext cx="4114800" cy="26971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z="2800" smtClean="0"/>
              <a:t>Large ecosystem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smtClean="0"/>
              <a:t>Mountain ecosystem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smtClean="0"/>
              <a:t>Model ecosystem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smtClean="0"/>
              <a:t>Tank ecosystem</a:t>
            </a:r>
            <a:endParaRPr lang="en-US" smtClean="0"/>
          </a:p>
        </p:txBody>
      </p:sp>
      <p:graphicFrame>
        <p:nvGraphicFramePr>
          <p:cNvPr id="9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Box 4"/>
          <p:cNvSpPr txBox="1">
            <a:spLocks noChangeArrowheads="1"/>
          </p:cNvSpPr>
          <p:nvPr/>
        </p:nvSpPr>
        <p:spPr bwMode="auto">
          <a:xfrm>
            <a:off x="1676400" y="5105400"/>
            <a:ext cx="6762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</a:rPr>
              <a:t>Isopods and snails are scavengers.  </a:t>
            </a:r>
          </a:p>
        </p:txBody>
      </p:sp>
      <p:pic>
        <p:nvPicPr>
          <p:cNvPr id="1474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"/>
            <a:ext cx="42862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71563"/>
            <a:ext cx="3200400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5" descr="Stingray-touch-ta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57200"/>
            <a:ext cx="4191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Text Box 6"/>
          <p:cNvSpPr txBox="1">
            <a:spLocks noChangeArrowheads="1"/>
          </p:cNvSpPr>
          <p:nvPr/>
        </p:nvSpPr>
        <p:spPr bwMode="auto">
          <a:xfrm>
            <a:off x="762000" y="4684713"/>
            <a:ext cx="7559675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This is a model ecosystem because it represents an ecosystem</a:t>
            </a:r>
            <a:r>
              <a:rPr lang="en-US">
                <a:latin typeface="Calibri" pitchFamily="34" charset="0"/>
              </a:rPr>
              <a:t>.</a:t>
            </a:r>
          </a:p>
          <a:p>
            <a:endParaRPr lang="en-US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PQuestion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4.  Which </a:t>
            </a:r>
            <a:r>
              <a:rPr lang="en-US" sz="4000" dirty="0"/>
              <a:t>is these organisms make their own food?</a:t>
            </a:r>
          </a:p>
        </p:txBody>
      </p:sp>
      <p:graphicFrame>
        <p:nvGraphicFramePr>
          <p:cNvPr id="6" name="TPChart"/>
          <p:cNvGraphicFramePr>
            <a:graphicFrameLocks noChangeAspect="1"/>
          </p:cNvGraphicFramePr>
          <p:nvPr/>
        </p:nvGraphicFramePr>
        <p:xfrm>
          <a:off x="4508500" y="1651000"/>
          <a:ext cx="4572000" cy="5143500"/>
        </p:xfrm>
        <a:graphic>
          <a:graphicData uri="http://schemas.openxmlformats.org/presentationml/2006/ole">
            <p:oleObj spid="_x0000_s78851" name="Chart" r:id="rId7" imgW="4572000" imgH="5143500" progId="MSGraph.Chart.8">
              <p:embed followColorScheme="full"/>
            </p:oleObj>
          </a:graphicData>
        </a:graphic>
      </p:graphicFrame>
      <p:sp>
        <p:nvSpPr>
          <p:cNvPr id="8" name="CorShape1"/>
          <p:cNvSpPr/>
          <p:nvPr>
            <p:custDataLst>
              <p:tags r:id="rId3"/>
            </p:custDataLst>
          </p:nvPr>
        </p:nvSpPr>
        <p:spPr>
          <a:xfrm>
            <a:off x="173038" y="3903663"/>
            <a:ext cx="355600" cy="355600"/>
          </a:xfrm>
          <a:prstGeom prst="star5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8854" name="TPAnswers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667000"/>
            <a:ext cx="4114800" cy="34591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Snakes and lizards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Snails and isopods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Plants and algae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mtClean="0"/>
              <a:t>Pond snails and fish</a:t>
            </a:r>
          </a:p>
        </p:txBody>
      </p:sp>
      <p:graphicFrame>
        <p:nvGraphicFramePr>
          <p:cNvPr id="9" name="ResponseTable" hidden="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5925" y="6070600"/>
          <a:ext cx="831215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  <a:gridCol w="415636"/>
              </a:tblGrid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22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23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24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27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29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solidFill>
                            <a:schemeClr val="tx1"/>
                          </a:solidFill>
                          <a:latin typeface="Times New Roman"/>
                        </a:rPr>
                        <a:t>30</a:t>
                      </a:r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</a:lnL>
                    <a:lnR w="12700" cmpd="sng">
                      <a:solidFill>
                        <a:prstClr val="black"/>
                      </a:solidFill>
                    </a:lnR>
                    <a:lnT w="12700" cmpd="sng">
                      <a:solidFill>
                        <a:prstClr val="black"/>
                      </a:solidFill>
                    </a:lnT>
                    <a:lnB w="12700" cmpd="sng">
                      <a:solidFill>
                        <a:prstClr val="black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5" descr="Irrigation-photosynthe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8100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Text Box 6"/>
          <p:cNvSpPr txBox="1">
            <a:spLocks noChangeArrowheads="1"/>
          </p:cNvSpPr>
          <p:nvPr/>
        </p:nvSpPr>
        <p:spPr bwMode="auto">
          <a:xfrm>
            <a:off x="1600200" y="3352800"/>
            <a:ext cx="6272213" cy="335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Plants are </a:t>
            </a:r>
            <a:r>
              <a:rPr lang="en-US" sz="6600">
                <a:solidFill>
                  <a:schemeClr val="accent2"/>
                </a:solidFill>
                <a:latin typeface="Jokerman" pitchFamily="82" charset="0"/>
              </a:rPr>
              <a:t>producers.</a:t>
            </a:r>
          </a:p>
          <a:p>
            <a:endParaRPr lang="en-US" sz="3200">
              <a:solidFill>
                <a:schemeClr val="accent2"/>
              </a:solidFill>
              <a:latin typeface="Calibri" pitchFamily="34" charset="0"/>
            </a:endParaRPr>
          </a:p>
          <a:p>
            <a:r>
              <a:rPr lang="en-US" sz="3200">
                <a:latin typeface="Calibri" pitchFamily="34" charset="0"/>
              </a:rPr>
              <a:t>Plants produce food from the energy  of the sun.</a:t>
            </a:r>
          </a:p>
          <a:p>
            <a:endParaRPr lang="en-US" sz="3200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PVERSION" val="12.0"/>
  <p:tag name="DELIMITERS" val="3.1"/>
  <p:tag name="SHOWBARVISIBLE" val="True"/>
  <p:tag name="EXPANDSHOWBAR" val="True"/>
  <p:tag name="USESECONDARYMONITOR" val="True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0"/>
  <p:tag name="RESETCHARTS" val="True"/>
  <p:tag name="INCLUDENONRESPONDERS" val="False"/>
  <p:tag name="MULTIRESPDIVISOR" val="1"/>
  <p:tag name="PARTLISTDEFAULT" val="0"/>
  <p:tag name="INCLUDEPPT" val="True"/>
  <p:tag name="ALLOWUSERFEEDBACK" val="True"/>
  <p:tag name="CORRECTPOINTVALUE" val="100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POWERPOINTVERSION" val="11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52"/>
  <p:tag name="FONTSIZE" val="32"/>
  <p:tag name="BULLETTYPE" val="ppBulletArabicPeriod"/>
  <p:tag name="ANSWERTEXT" val="Atlantic Ocean&#10;Falls Lake&#10;Pacific Ocean&#10;Indian Ocean"/>
  <p:tag name="OLDNUMANSWERS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96"/>
  <p:tag name="FONTSIZE" val="32"/>
  <p:tag name="BULLETTYPE" val="ppBulletArabicPeriod"/>
  <p:tag name="ANSWERTEXT" val="Remove some of the fish&#10;Add some fish&#10;Add more snails&#10;Observe  the fish and record what happens."/>
  <p:tag name="OLDNUMANSWERS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E85D672121A4718860511070E102BA0"/>
  <p:tag name="SLIDEID" val="0E85D672121A4718860511070E102BA0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Incorrect|smicln|Correct|smicln|Incorrect"/>
  <p:tag name="QUESTIONALIAS" val="What would you use to test the effects of acid rain in your ecosystem?"/>
  <p:tag name="ANSWERSALIAS" val="salt|smicln|baking soda|smicln|lemon|smicln|milk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27"/>
  <p:tag name="FONTSIZE" val="32"/>
  <p:tag name="BULLETTYPE" val="ppBulletArabicPeriod"/>
  <p:tag name="ANSWERTEXT" val="salt&#10;baking soda&#10;lemon&#10;milk"/>
  <p:tag name="OLDNUMANSWERS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DD587285777428E8E0B92CA1549AFC3"/>
  <p:tag name="SLIDEID" val="8DD587285777428E8E0B92CA1549AFC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Correct|smicln|Incorrect|smicln|Incorrect|smicln|Incorrect"/>
  <p:tag name="QUESTIONALIAS" val="What is a variable in an investigation?"/>
  <p:tag name="ANSWERSALIAS" val="The thing that changes|smicln|The thing  that stays the same|smicln|Writing in your science notebook|smicln|Your predictio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02"/>
  <p:tag name="FONTSIZE" val="32"/>
  <p:tag name="BULLETTYPE" val="ppBulletArabicPeriod"/>
  <p:tag name="ANSWERTEXT" val="The thing that changes&#10;The thing  that stays the same&#10;Writing in your science notebook&#10;Your prediction"/>
  <p:tag name="OLDNUMANSWERS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CF1BE4E9A854B0D86BB7C128B824D15"/>
  <p:tag name="SLIDEID" val="4CF1BE4E9A854B0D86BB7C128B824D15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at is the control in an investigation?"/>
  <p:tag name="ANSWERSALIAS" val="The thing that changes|smicln|The thing that stays the same|smicln|What is written in your science notebook|smicln|None of the above"/>
  <p:tag name="VALUES" val="Incorrect|smicln|Correct|smicln|Incorrect|smicln|Incorrect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11"/>
  <p:tag name="FONTSIZE" val="32"/>
  <p:tag name="BULLETTYPE" val="ppBulletArabicPeriod"/>
  <p:tag name="ANSWERTEXT" val="The thing that changes&#10;The thing that stays the same&#10;What is written in your science notebook&#10;None of the above"/>
  <p:tag name="OLDNUMANSWERS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2EE7ADAC59E4AE3A91AD635B5B28DDA"/>
  <p:tag name="SLIDEID" val="12EE7ADAC59E4AE3A91AD635B5B28DDA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Correct|smicln|Incorrect|smicln|Incorrect"/>
  <p:tag name="QUESTIONALIAS" val="Which of these is an environmental problem?"/>
  <p:tag name="ANSWERSALIAS" val="People hunting|smicln|Fertilizer too close to a river|smicln|Bicycle lanes|smicln|All of the abov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77"/>
  <p:tag name="FONTSIZE" val="32"/>
  <p:tag name="BULLETTYPE" val="ppBulletArabicPeriod"/>
  <p:tag name="ANSWERTEXT" val="People hunting&#10;Fertilizer too close to a river&#10;Bicycle lanes&#10;All of the above"/>
  <p:tag name="OLDNUMANSWERS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9A2D4817403484D94F3515AD29F9415"/>
  <p:tag name="SLIDEID" val="49A2D4817403484D94F3515AD29F9415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en you are doing an investigation, what is a prediction?"/>
  <p:tag name="ANSWERSALIAS" val="The information or data you collect|smicln|The  focus question you are answering|smicln|What you think will happen|smicln|What you learned"/>
  <p:tag name="VALUES" val="Incorrect|smicln|Incorrect|smicln|Correct|smicln|Incorrect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17"/>
  <p:tag name="FONTSIZE" val="32"/>
  <p:tag name="BULLETTYPE" val="ppBulletArabicPeriod"/>
  <p:tag name="ANSWERTEXT" val="The information or data you collect&#10;The  focus question you are answering&#10;What you think will happen&#10;What you learned"/>
  <p:tag name="OLDNUMANSWERS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ABC7DBC497C4469B04027255C687F77"/>
  <p:tag name="SLIDEID" val="BABC7DBC497C4469B04027255C687F77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Incorrect|smicln|Incorrect|smicln|Correct"/>
  <p:tag name="QUESTIONALIAS" val="How do you measure how acidic a solution is?"/>
  <p:tag name="ANSWERSALIAS" val="1.  Grams|smicln|2.  Ml|smicln|3.  Mohs’|smicln|4.  pH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33"/>
  <p:tag name="FONTSIZE" val="32"/>
  <p:tag name="BULLETTYPE" val="ppBulletArabicPeriod"/>
  <p:tag name="ANSWERTEXT" val="1.  Grams&#10;2.  Ml&#10;3.  Mohs’&#10;4.  pH"/>
  <p:tag name="OLDNUMANSWERS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A74C45B2D2184696B46363FD7D7D4004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 At the NC aquarium there is a large salt water touch tank.  Which best describes this tank?"/>
  <p:tag name="ANSWERSALIAS" val="Large ecosystem|smicln|Mountain ecosystem|smicln|Model ecosystem|smicln|Tank ecosystem"/>
  <p:tag name="SLIDEORDER" val="2"/>
  <p:tag name="SLIDEGUID" val="B4A7BCBE5215408092D5A714F52C7165"/>
  <p:tag name="VALUES" val="Incorrect|smicln|Incorrect|smicln|Correct|smicln|Incorrect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F74615A3B7C4E179DC871F5738AE6D4"/>
  <p:tag name="SLIDEID" val="1F74615A3B7C4E179DC871F5738AE6D4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Correct|smicln|Incorrect|smicln|Incorrect"/>
  <p:tag name="QUESTIONALIAS" val="Where does oxygen come from in an ecosystem?"/>
  <p:tag name="ANSWERSALIAS" val="Consumers|smicln|Producers|smicln|Decomposers|smicln|Scavengers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42"/>
  <p:tag name="FONTSIZE" val="32"/>
  <p:tag name="BULLETTYPE" val="ppBulletArabicPeriod"/>
  <p:tag name="ANSWERTEXT" val="Consumers&#10;Producers&#10;Decomposers&#10;Scavengers"/>
  <p:tag name="OLDNUMANSWERS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322AC8D650442E9AD3C95881E94722F"/>
  <p:tag name="SLIDEID" val="E322AC8D650442E9AD3C95881E94722F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Incorrect|smicln|Correct|smicln|Incorrect"/>
  <p:tag name="QUESTIONALIAS" val="Why did we let the water sit for our aquarium for a day before we added the fish."/>
  <p:tag name="ANSWERSALIAS" val="So that it would be the correct temperature.|smicln|To clean the water.|smicln|To add oxygen to the water.|smicln|Easier to move the fish.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17"/>
  <p:tag name="FONTSIZE" val="32"/>
  <p:tag name="BULLETTYPE" val="ppBulletArabicPeriod"/>
  <p:tag name="ANSWERTEXT" val="So that it would be the correct temperature.&#10;To clean the water.&#10;To add oxygen to the water.&#10;Easier to move the fish."/>
  <p:tag name="OLDNUMANSWERS" val="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811D6BD79944154B0BC514C45A31A69"/>
  <p:tag name="SLIDEID" val="1811D6BD79944154B0BC514C45A31A69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Correct|smicln|Incorrect|smicln|Incorrect|smicln|Incorrect"/>
  <p:tag name="QUESTIONALIAS" val="How does decaying plants and animals help the soil in an ecosystem."/>
  <p:tag name="ANSWERSALIAS" val="It puts nutrients in the soil.|smicln|It removes pollutants|smicln|The soil stays dry|smicln|The soil stays moist.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93"/>
  <p:tag name="FONTSIZE" val="32"/>
  <p:tag name="BULLETTYPE" val="ppBulletArabicPeriod"/>
  <p:tag name="ANSWERTEXT" val="It puts nutrients in the soil.&#10;It removes pollutants&#10;The soil stays dry&#10;The soil stays moist."/>
  <p:tag name="OLDNUMANSWERS" val="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71C532DE4C24B1487C1C151D6A1BE53"/>
  <p:tag name="SLIDEID" val="671C532DE4C24B1487C1C151D6A1BE5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Correct|smicln|Incorrect|smicln|Incorrect|smicln|Incorrect|smicln|No Value"/>
  <p:tag name="QUESTIONALIAS" val="Which of the following are scavengers?"/>
  <p:tag name="ANSWERSALIAS" val="Isopods and snails|smicln|Elodea and fish|smicln|Crickets and rye|smicln|All of the abov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68"/>
  <p:tag name="FONTSIZE" val="32"/>
  <p:tag name="BULLETTYPE" val="ppBulletArabicPeriod"/>
  <p:tag name="ANSWERTEXT" val="Isopods and snails&#10;Elodea and fish&#10;Crickets and rye&#10;All of the above"/>
  <p:tag name="OLDNUMANSWERS" val="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65"/>
  <p:tag name="FONTSIZE" val="28"/>
  <p:tag name="BULLETTYPE" val="ppBulletArabicPeriod"/>
  <p:tag name="ANSWERTEXT" val="Large ecosystem&#10;Mountain ecosystem&#10;Model ecosystem&#10;Tank ecosystem"/>
  <p:tag name="OLDNUMANSWERS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4D690907FE7640CF81E2D76A764FB8E3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Incorrect|smicln|Correct|smicln|Incorrect"/>
  <p:tag name="QUESTIONALIAS" val="Which is these organisms make their own food?"/>
  <p:tag name="ANSWERSALIAS" val="Snakes and lizards|smicln|Snails and isopods|smicln|Plants and algae|smicln|Pond snails and fish"/>
  <p:tag name="SLIDEORDER" val="2"/>
  <p:tag name="SLIDEGUID" val="A3548915B56746F181BC3E898B4A00A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75"/>
  <p:tag name="FONTSIZE" val="32"/>
  <p:tag name="BULLETTYPE" val="ppBulletArabicPeriod"/>
  <p:tag name="ANSWERTEXT" val="Snakes and lizards&#10;Snails and isopods&#10;Plants and algae&#10;Pond snails and fish"/>
  <p:tag name="OLDNUMANSWERS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28AF1A6E078D4F829B272B209BB242AE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SLIDEORDER" val="2"/>
  <p:tag name="SLIDEGUID" val="6D0A0E742DCD479BBC82F15CB47EB3B1"/>
  <p:tag name="VALUES" val="Incorrect|smicln|Incorrect|smicln|Incorrect|smicln|Correct"/>
  <p:tag name="QUESTIONALIAS" val="Which of these is needed for algae and aquatic plants?"/>
  <p:tag name="ANSWERSALIAS" val="Warm temperature|smicln|Rocks|smicln|Fish|smicln|Sunlight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36"/>
  <p:tag name="FONTSIZE" val="32"/>
  <p:tag name="BULLETTYPE" val="ppBulletArabicPeriod"/>
  <p:tag name="ANSWERTEXT" val="Warm temperature&#10;Rocks&#10;Fish&#10;Sunlight"/>
  <p:tag name="OLDNUMANSWERS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2A0AA1323EA41C0987A74DAA76250FC"/>
  <p:tag name="SLIDEID" val="E2A0AA1323EA41C0987A74DAA76250FC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Incorrect|smicln|Correct|smicln|Incorrect"/>
  <p:tag name="QUESTIONALIAS" val="Which of these is a fast moving aquatic environment?"/>
  <p:tag name="ANSWERSALIAS" val="Aquarium|smicln|Meandering River|smicln|Mountain Stream|smicln|Tidal Poo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AE0573A5B75C448C945CFB4F20D9E257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Correct|smicln|Incorrect|smicln|Incorrect"/>
  <p:tag name="QUESTIONALIAS" val="What are the non-living parts of a woodland ecosystem?"/>
  <p:tag name="ANSWERSALIAS" val="Snakes, lizards, toad|smicln|Air, water, light|smicln|Crickets, isopods, earthworms|smicln|Strawberries, willow trees, flowers"/>
  <p:tag name="SLIDEORDER" val="2"/>
  <p:tag name="SLIDEGUID" val="58EFC889707141EFA4666558D943FB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52"/>
  <p:tag name="FONTSIZE" val="32"/>
  <p:tag name="BULLETTYPE" val="ppBulletArabicPeriod"/>
  <p:tag name="ANSWERTEXT" val="Aquarium&#10;Meandering River&#10;Mountain Stream&#10;Tidal Pool"/>
  <p:tag name="OLDNUMANSWERS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F18AC2C6B8145E5A1C67D3FFB7BAEC0"/>
  <p:tag name="SLIDEID" val="DF18AC2C6B8145E5A1C67D3FFB7BAEC0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Incorrect|smicln|Correct|smicln|Incorrect"/>
  <p:tag name="QUESTIONALIAS" val="Calvin and Joe are setting up an aquarium.  Why are they careful not to add too much elodea?"/>
  <p:tag name="ANSWERSALIAS" val="Elodea attracts small insects.|smicln|Duckweed is better to add.|smicln|Too many of one organism can crowd the system.|smicln|Too much elodea turns the water green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43"/>
  <p:tag name="FONTSIZE" val="28"/>
  <p:tag name="BULLETTYPE" val="ppBulletArabicPeriod"/>
  <p:tag name="ANSWERTEXT" val="Elodea attracts small insects.&#10;Duckweed is better to add.&#10;Too many of one organism can crowd the system.&#10;Too much elodea turns the water green."/>
  <p:tag name="OLDNUMANSWERS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11D92CED04044DEB256E560EDC30487"/>
  <p:tag name="SLIDEID" val="D11D92CED04044DEB256E560EDC30487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Correct|smicln|Incorrect|smicln|Incorrect"/>
  <p:tag name="QUESTIONALIAS" val="What ecosystem would have shells, sand and tidal pools?"/>
  <p:tag name="ANSWERSALIAS" val="Desert|smicln|Ocean|smicln|Pond|smicln|Riverbank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27"/>
  <p:tag name="FONTSIZE" val="32"/>
  <p:tag name="BULLETTYPE" val="ppBulletArabicPeriod"/>
  <p:tag name="ANSWERTEXT" val="Desert&#10;Ocean&#10;Pond&#10;Riverbank"/>
  <p:tag name="OLDNUMANSWERS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1CD987114EA438E9F585FF9C556E5AA"/>
  <p:tag name="SLIDEID" val="91CD987114EA438E9F585FF9C556E5AA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en testing the Ph of soil what must you do?"/>
  <p:tag name="ANSWERSALIAS" val="Make sure pH paper is in the sun.|smicln|Make sure the pH paper is dry|smicln|Press the pH paper until it is moist.|smicln|Tape the ph paper outside of the terrarium."/>
  <p:tag name="VALUES" val="Incorrect|smicln|Incorrect|smicln|Correct|smicln|Incorrec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45"/>
  <p:tag name="FONTSIZE" val="32"/>
  <p:tag name="BULLETTYPE" val="ppBulletArabicPeriod"/>
  <p:tag name="ANSWERTEXT" val="Make sure pH paper is in the sun.&#10;Make sure the pH paper is dry&#10;Press the pH paper until it is moist.&#10;Tape the ph paper outside of the terrarium."/>
  <p:tag name="OLDNUMANSWERS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6EDD941E35041C6A3F712463C1C2E4F"/>
  <p:tag name="SLIDEID" val="16EDD941E35041C6A3F712463C1C2E4F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y did we plant the seeds in the terrarium several days before we added the animals?"/>
  <p:tag name="ANSWERSALIAS" val="Animals needed the plants for food.|smicln|Seeds were more important.|smicln|Seeds won’t grow without sunlight.|smicln|Animals need more space."/>
  <p:tag name="VALUES" val="Correct|smicln|Incorrect|smicln|Incorrect|smicln|Incorrect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22"/>
  <p:tag name="FONTSIZE" val="32"/>
  <p:tag name="BULLETTYPE" val="ppBulletArabicPeriod"/>
  <p:tag name="ANSWERTEXT" val="Animals needed the plants for food.&#10;Seeds were more important.&#10;Seeds won’t grow without sunlight.&#10;Animals need more space."/>
  <p:tag name="OLDNUMANSWERS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05"/>
  <p:tag name="FONTSIZE" val="28"/>
  <p:tag name="BULLETTYPE" val="ppBulletArabicPeriod"/>
  <p:tag name="ANSWERTEXT" val="Snakes, lizards, toad&#10;Air, water, light&#10;Crickets, isopods, earthworms&#10;Strawberries, willow trees, flowers"/>
  <p:tag name="OLDNUMANSWERS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DBC5C2FAC054E1088246977EE876CF1"/>
  <p:tag name="SLIDEID" val="2DBC5C2FAC054E1088246977EE876CF1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at do producers contribute to an ecosystem?"/>
  <p:tag name="ANSWERSALIAS" val="They are the “clean up” crew?|smicln|They eat the consumers.|smicln|They eat small plants.|smicln|They make their own food and oxygen."/>
  <p:tag name="VALUES" val="Incorrect|smicln|Incorrect|smicln|Incorrect|smicln|Correct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13"/>
  <p:tag name="FONTSIZE" val="32"/>
  <p:tag name="BULLETTYPE" val="ppBulletArabicPeriod"/>
  <p:tag name="ANSWERTEXT" val="They are the “clean up” crew?&#10;They eat the consumers.&#10;They eat small plants.&#10;They make their own food and oxygen."/>
  <p:tag name="OLDNUMANSWERS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5F7CA6E68274883948C6D8268B9F2BE"/>
  <p:tag name="SLIDEID" val="E5F7CA6E68274883948C6D8268B9F2BE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Correct|smicln|Incorrect|smicln|Incorrect|smicln|Incorrect"/>
  <p:tag name="QUESTIONALIAS" val="12.  Which organisms recycle decaying plants and animals into something useful?"/>
  <p:tag name="ANSWERSALIAS" val="Decomposers|smicln|Producers|smicln|Consumers|smicln|Tree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37"/>
  <p:tag name="FONTSIZE" val="32"/>
  <p:tag name="BULLETTYPE" val="ppBulletArabicPeriod"/>
  <p:tag name="ANSWERTEXT" val="Decomposers&#10;Producers&#10;Consumers&#10;Trees"/>
  <p:tag name="OLDNUMANSWERS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7CB271A5ED84EB68FC89EDF9C514EC2"/>
  <p:tag name="SLIDEID" val="F7CB271A5ED84EB68FC89EDF9C514EC2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Incorrect|smicln|Incorrect|smicln|Correct"/>
  <p:tag name="QUESTIONALIAS" val="How do you classify animals, plants and algae?"/>
  <p:tag name="ANSWERSALIAS" val="Ecosystem|smicln|Habitat|smicln|Model|smicln|Organisms (Living)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42"/>
  <p:tag name="FONTSIZE" val="32"/>
  <p:tag name="BULLETTYPE" val="ppBulletArabicPeriod"/>
  <p:tag name="ANSWERTEXT" val="Ecosystem&#10;Habitat&#10;Model&#10;Organisms (Living)"/>
  <p:tag name="OLDNUMANSWERS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A194A44ECAE42A69AF673A9C4F5C578"/>
  <p:tag name="SLIDEID" val="1A194A44ECAE42A69AF673A9C4F5C578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Incorrect|smicln|Correct|smicln|Incorrect"/>
  <p:tag name="QUESTIONALIAS" val="What kind of plant would you have in an aquarium?"/>
  <p:tag name="ANSWERSALIAS" val="Grass|smicln|Rye|smicln|Elodea|smicln|Whea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22"/>
  <p:tag name="FONTSIZE" val="32"/>
  <p:tag name="BULLETTYPE" val="ppBulletArabicPeriod"/>
  <p:tag name="ANSWERTEXT" val="Grass&#10;Rye&#10;Elodea&#10;Wheat"/>
  <p:tag name="OLDNUMANSWERS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A366A2BBD934D7B9FCCDCCCB14FDB21"/>
  <p:tag name="SLIDEID" val="3A366A2BBD934D7B9FCCDCCCB14FDB21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ich of the following is a non-living thing?"/>
  <p:tag name="ANSWERSALIAS" val="Fish|smicln|Snails|smicln|Elodea|smicln|Sunlight"/>
  <p:tag name="VALUES" val="Incorrect|smicln|Incorrect|smicln|Incorrect|smicln|Correct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27"/>
  <p:tag name="FONTSIZE" val="32"/>
  <p:tag name="BULLETTYPE" val="ppBulletArabicPeriod"/>
  <p:tag name="ANSWERTEXT" val="Fish&#10;Snails&#10;Elodea&#10;Sunlight"/>
  <p:tag name="OLDNUMANSWERS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08D2A235E5C4C799297195C69BFB323"/>
  <p:tag name="SLIDEID" val="608D2A235E5C4C799297195C69BFB32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                What is the source of energy for the frog? "/>
  <p:tag name="ANSWERSALIAS" val="1|smicln|2|smicln|3|smicln|4"/>
  <p:tag name="VALUES" val="Incorrect|smicln|Correct|smicln|Incorrect|smicln|Incorrect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D" val="4848ECE3B98D41FAB07F841CD3F5AA05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ich of these is a freshwater ecosystem?"/>
  <p:tag name="ANSWERSALIAS" val="Atlantic Ocean|smicln|Falls Lake|smicln|Pacific Ocean|smicln|Indian Ocean"/>
  <p:tag name="SLIDEORDER" val="2"/>
  <p:tag name="SLIDEGUID" val="B7588BD6D4084C74BE51B39CEF559827"/>
  <p:tag name="VALUES" val="Incorrect|smicln|Correct|smicln|Incorrect|smicln|Incorrect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7"/>
  <p:tag name="FONTSIZE" val="24"/>
  <p:tag name="BULLETTYPE" val="ppBulletArabicPeriod"/>
  <p:tag name="ANSWERTEXT" val="1&#10;2&#10;3&#10;4"/>
  <p:tag name="OLDNUMANSWERS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C27AB0674C34A8D9C0E09ACEC51EE81"/>
  <p:tag name="SLIDEID" val="0C27AB0674C34A8D9C0E09ACEC51EE81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Correct|smicln|Incorrect|smicln|Incorrect|smicln|Incorrect"/>
  <p:tag name="QUESTIONALIAS" val="Which of these are the only organism that can make food from non-living material?"/>
  <p:tag name="ANSWERSALIAS" val="Producers|smicln|Consumers|smicln|Decomposers|smicln|Water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37"/>
  <p:tag name="FONTSIZE" val="32"/>
  <p:tag name="BULLETTYPE" val="ppBulletArabicPeriod"/>
  <p:tag name="ANSWERTEXT" val="Producers&#10;Consumers&#10;Decomposers&#10;Water"/>
  <p:tag name="OLDNUMANSWERS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B562B8B2EC3409EB9207C425F3D88CC"/>
  <p:tag name="SLIDEID" val="EB562B8B2EC3409EB9207C425F3D88CC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at is the primary (main) energy source for all organisms?"/>
  <p:tag name="ANSWERSALIAS" val="Decomposers|smicln|Producers|smicln|Consumers|smicln|Sun"/>
  <p:tag name="VALUES" val="Incorrect|smicln|Incorrect|smicln|Incorrect|smicln|Correct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35"/>
  <p:tag name="FONTSIZE" val="32"/>
  <p:tag name="BULLETTYPE" val="ppBulletArabicPeriod"/>
  <p:tag name="ANSWERTEXT" val="Decomposers&#10;Producers&#10;Consumers&#10;Sun"/>
  <p:tag name="OLDNUMANSWERS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2B924FBA01441B09076BC91A88C7BEA"/>
  <p:tag name="SLIDEID" val="72B924FBA01441B09076BC91A88C7BEA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If a plant is missing part of a leaf, what might you think is happening in the aquarium?"/>
  <p:tag name="ANSWERSALIAS" val="The plant is dead.|smicln|An animal is eating the plant|smicln|The  water is too cold.|smicln|The aquarium needs more  snails."/>
  <p:tag name="VALUES" val="Incorrect|smicln|Correct|smicln|Incorrect|smicln|Incorrect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05"/>
  <p:tag name="FONTSIZE" val="32"/>
  <p:tag name="BULLETTYPE" val="ppBulletArabicPeriod"/>
  <p:tag name="ANSWERTEXT" val="The plant is dead.&#10;An animal is eating the plant&#10;The  water is too cold.&#10;The aquarium needs more  snails."/>
  <p:tag name="OLDNUMANSWERS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FIXED" val="True"/>
  <p:tag name="ISRESPTABLE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B19F7E1E90541DE8CC12078773EEA13"/>
  <p:tag name="SLIDEID" val="AB19F7E1E90541DE8CC12078773EEA1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Incorrect|smicln|Incorrect|smicln|Incorrect|smicln|Correct"/>
  <p:tag name="QUESTIONALIAS" val="How can you be sure the fish are eating the plants?"/>
  <p:tag name="ANSWERSALIAS" val="Remove some of the fish|smicln|Add some fish|smicln|Add more snails|smicln|Observe  the fish and record what happens.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RSHAPE" val="True"/>
  <p:tag name="SHAPETYPE" val="4"/>
</p:tagLst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2312</Words>
  <Application>Microsoft Office PowerPoint</Application>
  <PresentationFormat>On-screen Show (4:3)</PresentationFormat>
  <Paragraphs>1164</Paragraphs>
  <Slides>60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Microsoft Graph Chart</vt:lpstr>
      <vt:lpstr>Slide 1</vt:lpstr>
      <vt:lpstr>1.  What are the non-living parts of a woodland ecosystem?</vt:lpstr>
      <vt:lpstr>Slide 3</vt:lpstr>
      <vt:lpstr>2.  Which of these is a freshwater ecosystem?</vt:lpstr>
      <vt:lpstr>Slide 5</vt:lpstr>
      <vt:lpstr> 3.  At the NC aquarium there is a large salt water touch tank.  Which best describes this tank?</vt:lpstr>
      <vt:lpstr>Slide 7</vt:lpstr>
      <vt:lpstr>4.  Which is these organisms make their own food?</vt:lpstr>
      <vt:lpstr>Slide 9</vt:lpstr>
      <vt:lpstr>5.  Which of these is needed for algae and aquatic plants?</vt:lpstr>
      <vt:lpstr>Slide 11</vt:lpstr>
      <vt:lpstr>6.  Which of these is a fast moving aquatic environment?</vt:lpstr>
      <vt:lpstr>Slide 13</vt:lpstr>
      <vt:lpstr>7.  Calvin and Joe are setting up an aquarium.  Why are they careful not to add too much elodea?</vt:lpstr>
      <vt:lpstr>Slide 15</vt:lpstr>
      <vt:lpstr>8.  What ecosystem would have shells, sand and tidal pools?</vt:lpstr>
      <vt:lpstr>Slide 17</vt:lpstr>
      <vt:lpstr>9.  When testing the Ph of soil what must you do?</vt:lpstr>
      <vt:lpstr>Slide 19</vt:lpstr>
      <vt:lpstr>10.  Why did we plant the seeds in the terrarium several days before we added the animals?</vt:lpstr>
      <vt:lpstr>Slide 21</vt:lpstr>
      <vt:lpstr>11.  What do producers contribute to an ecosystem?</vt:lpstr>
      <vt:lpstr>Slide 23</vt:lpstr>
      <vt:lpstr>12.  Which organisms recycle decaying plants and animals into something useful?</vt:lpstr>
      <vt:lpstr>Slide 25</vt:lpstr>
      <vt:lpstr>13.  How do you classify animals, plants and algae?</vt:lpstr>
      <vt:lpstr>Slide 27</vt:lpstr>
      <vt:lpstr>14.  What kind of plant would you have in an aquarium?</vt:lpstr>
      <vt:lpstr>Slide 29</vt:lpstr>
      <vt:lpstr>15.  Which of the following is a non-living thing?</vt:lpstr>
      <vt:lpstr>Slide 31</vt:lpstr>
      <vt:lpstr>                16. What is the source of energy for the frog? </vt:lpstr>
      <vt:lpstr>Slide 33</vt:lpstr>
      <vt:lpstr> 17.  Which of these are the only organism that can make food from non-living material?</vt:lpstr>
      <vt:lpstr>Slide 35</vt:lpstr>
      <vt:lpstr>18.  What is the primary (main) energy source for all organisms?</vt:lpstr>
      <vt:lpstr>Slide 37</vt:lpstr>
      <vt:lpstr>19.  If a plant is missing part of a leaf, what might you think is happening in the aquarium?</vt:lpstr>
      <vt:lpstr>Slide 39</vt:lpstr>
      <vt:lpstr>20.  How can you be sure the fish are eating the plants?</vt:lpstr>
      <vt:lpstr>Slide 41</vt:lpstr>
      <vt:lpstr>21.  What would you use to test the effects of acid rain in your ecosystem?</vt:lpstr>
      <vt:lpstr>Slide 43</vt:lpstr>
      <vt:lpstr>22.  What is a variable in an investigation?</vt:lpstr>
      <vt:lpstr>23.  What is the control in an investigation?</vt:lpstr>
      <vt:lpstr>Slide 46</vt:lpstr>
      <vt:lpstr>24.  Which of these is an environmental problem?</vt:lpstr>
      <vt:lpstr>Slide 48</vt:lpstr>
      <vt:lpstr>25.  When you are doing an investigation, what is a prediction?</vt:lpstr>
      <vt:lpstr>Slide 50</vt:lpstr>
      <vt:lpstr>26.  How do you measure how acidic a solution is?</vt:lpstr>
      <vt:lpstr>Slide 52</vt:lpstr>
      <vt:lpstr>27.  Where does oxygen come from in an ecosystem?</vt:lpstr>
      <vt:lpstr>Slide 54</vt:lpstr>
      <vt:lpstr>28.  Why did we let the water sit for our aquarium for a day before we added the fish.</vt:lpstr>
      <vt:lpstr>Slide 56</vt:lpstr>
      <vt:lpstr>29.  How do decaying plants and animals help the soil in an ecosystem.</vt:lpstr>
      <vt:lpstr>Slide 58</vt:lpstr>
      <vt:lpstr>30.  Which of the following are scavengers?</vt:lpstr>
      <vt:lpstr>Slide 60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Which is these is needed for grass to live in a terrarium?</dc:title>
  <dc:creator>Owner</dc:creator>
  <cp:lastModifiedBy>wcpss</cp:lastModifiedBy>
  <cp:revision>55</cp:revision>
  <dcterms:created xsi:type="dcterms:W3CDTF">2010-11-21T16:22:46Z</dcterms:created>
  <dcterms:modified xsi:type="dcterms:W3CDTF">2013-08-21T11:08:45Z</dcterms:modified>
</cp:coreProperties>
</file>